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5"/>
  </p:notesMasterIdLst>
  <p:handoutMasterIdLst>
    <p:handoutMasterId r:id="rId46"/>
  </p:handoutMasterIdLst>
  <p:sldIdLst>
    <p:sldId id="256" r:id="rId2"/>
    <p:sldId id="333" r:id="rId3"/>
    <p:sldId id="318" r:id="rId4"/>
    <p:sldId id="358" r:id="rId5"/>
    <p:sldId id="260" r:id="rId6"/>
    <p:sldId id="261" r:id="rId7"/>
    <p:sldId id="262" r:id="rId8"/>
    <p:sldId id="280" r:id="rId9"/>
    <p:sldId id="263" r:id="rId10"/>
    <p:sldId id="268" r:id="rId11"/>
    <p:sldId id="267" r:id="rId12"/>
    <p:sldId id="269" r:id="rId13"/>
    <p:sldId id="270" r:id="rId14"/>
    <p:sldId id="271" r:id="rId15"/>
    <p:sldId id="273" r:id="rId16"/>
    <p:sldId id="274" r:id="rId17"/>
    <p:sldId id="275" r:id="rId18"/>
    <p:sldId id="277" r:id="rId19"/>
    <p:sldId id="278" r:id="rId20"/>
    <p:sldId id="279" r:id="rId21"/>
    <p:sldId id="281" r:id="rId22"/>
    <p:sldId id="282" r:id="rId23"/>
    <p:sldId id="356" r:id="rId24"/>
    <p:sldId id="357" r:id="rId25"/>
    <p:sldId id="316" r:id="rId26"/>
    <p:sldId id="317" r:id="rId27"/>
    <p:sldId id="285" r:id="rId28"/>
    <p:sldId id="283" r:id="rId29"/>
    <p:sldId id="355" r:id="rId30"/>
    <p:sldId id="340" r:id="rId31"/>
    <p:sldId id="341" r:id="rId32"/>
    <p:sldId id="342" r:id="rId33"/>
    <p:sldId id="359" r:id="rId34"/>
    <p:sldId id="344" r:id="rId35"/>
    <p:sldId id="347" r:id="rId36"/>
    <p:sldId id="348" r:id="rId37"/>
    <p:sldId id="346" r:id="rId38"/>
    <p:sldId id="349" r:id="rId39"/>
    <p:sldId id="350" r:id="rId40"/>
    <p:sldId id="351" r:id="rId41"/>
    <p:sldId id="352" r:id="rId42"/>
    <p:sldId id="354" r:id="rId43"/>
    <p:sldId id="3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p:restoredTop sz="86485"/>
  </p:normalViewPr>
  <p:slideViewPr>
    <p:cSldViewPr snapToGrid="0" snapToObjects="1">
      <p:cViewPr varScale="1">
        <p:scale>
          <a:sx n="65" d="100"/>
          <a:sy n="65" d="100"/>
        </p:scale>
        <p:origin x="60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5/18/2021</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3182146" y="6356350"/>
            <a:ext cx="4114800" cy="365125"/>
          </a:xfrm>
          <a:prstGeom prst="rect">
            <a:avLst/>
          </a:prstGeom>
        </p:spPr>
        <p:txBody>
          <a:bodyPr/>
          <a:lstStyle/>
          <a:p>
            <a:r>
              <a:rPr lang="en-US"/>
              <a:t>Intro to HPC</a:t>
            </a:r>
            <a:endParaRPr lang="en-US" dirty="0"/>
          </a:p>
        </p:txBody>
      </p:sp>
      <p:sp>
        <p:nvSpPr>
          <p:cNvPr id="6" name="Slide Number Placeholder 5"/>
          <p:cNvSpPr>
            <a:spLocks noGrp="1"/>
          </p:cNvSpPr>
          <p:nvPr>
            <p:ph type="sldNum" sz="quarter" idx="12"/>
          </p:nvPr>
        </p:nvSpPr>
        <p:spPr>
          <a:xfrm>
            <a:off x="8121202" y="6356350"/>
            <a:ext cx="682920" cy="365125"/>
          </a:xfrm>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CA8E38AC-1F94-4821-AC6B-316046CE8FD2}" type="datetime1">
              <a:rPr lang="en-US" smtClean="0"/>
              <a:t>5/18/2021</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4F38F053-3575-452D-84CF-379E94DD881A}" type="datetime1">
              <a:rPr lang="en-US" smtClean="0"/>
              <a:t>5/18/2021</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a:xfrm>
            <a:off x="3716594" y="6295491"/>
            <a:ext cx="990083" cy="365125"/>
          </a:xfrm>
        </p:spPr>
        <p:txBody>
          <a:bodyPr/>
          <a:lstStyle/>
          <a:p>
            <a:fld id="{B45003CB-90C9-4AAB-A61D-7F77C47DDD8B}" type="datetime1">
              <a:rPr lang="en-US" smtClean="0"/>
              <a:t>5/18/2021</a:t>
            </a:fld>
            <a:endParaRPr lang="en-US" dirty="0"/>
          </a:p>
        </p:txBody>
      </p:sp>
      <p:sp>
        <p:nvSpPr>
          <p:cNvPr id="5" name="Footer Placeholder 4"/>
          <p:cNvSpPr>
            <a:spLocks noGrp="1"/>
          </p:cNvSpPr>
          <p:nvPr>
            <p:ph type="ftr" sz="quarter" idx="11"/>
          </p:nvPr>
        </p:nvSpPr>
        <p:spPr/>
        <p:txBody>
          <a:bodyPr/>
          <a:lstStyle/>
          <a:p>
            <a:r>
              <a:rPr lang="en-US"/>
              <a:t>Intro to HPC</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309762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9111" y="6356350"/>
            <a:ext cx="1108636" cy="365125"/>
          </a:xfrm>
          <a:prstGeom prst="rect">
            <a:avLst/>
          </a:prstGeom>
          <a:ln>
            <a:solidFill>
              <a:schemeClr val="tx1"/>
            </a:solidFill>
          </a:ln>
        </p:spPr>
        <p:txBody>
          <a:bodyPr anchor="ctr" anchorCtr="0"/>
          <a:lstStyle>
            <a:lvl1pPr algn="ctr">
              <a:defRPr sz="1200">
                <a:solidFill>
                  <a:schemeClr val="tx1"/>
                </a:solidFill>
              </a:defRPr>
            </a:lvl1pPr>
          </a:lstStyle>
          <a:p>
            <a:fld id="{7574F235-3106-4EC1-AC8B-AC13B78BE842}" type="datetime1">
              <a:rPr lang="en-US" smtClean="0"/>
              <a:t>5/18/2021</a:t>
            </a:fld>
            <a:endParaRPr lang="en-US" dirty="0"/>
          </a:p>
        </p:txBody>
      </p:sp>
      <p:sp>
        <p:nvSpPr>
          <p:cNvPr id="5" name="Footer Placeholder 4"/>
          <p:cNvSpPr>
            <a:spLocks noGrp="1"/>
          </p:cNvSpPr>
          <p:nvPr>
            <p:ph type="ftr" sz="quarter" idx="11"/>
          </p:nvPr>
        </p:nvSpPr>
        <p:spPr>
          <a:xfrm>
            <a:off x="4109428" y="6356350"/>
            <a:ext cx="4114800" cy="365125"/>
          </a:xfrm>
          <a:prstGeom prst="rect">
            <a:avLst/>
          </a:prstGeom>
          <a:ln>
            <a:solidFill>
              <a:schemeClr val="tx1"/>
            </a:solidFill>
          </a:ln>
        </p:spPr>
        <p:txBody>
          <a:bodyPr/>
          <a:lstStyle>
            <a:lvl1pPr>
              <a:defRPr>
                <a:solidFill>
                  <a:schemeClr val="tx1"/>
                </a:solidFill>
              </a:defRPr>
            </a:lvl1pPr>
          </a:lstStyle>
          <a:p>
            <a:r>
              <a:rPr lang="en-US"/>
              <a:t>Intro to HPC</a:t>
            </a:r>
            <a:endParaRPr lang="en-US" dirty="0"/>
          </a:p>
        </p:txBody>
      </p:sp>
      <p:sp>
        <p:nvSpPr>
          <p:cNvPr id="6" name="Slide Number Placeholder 5"/>
          <p:cNvSpPr>
            <a:spLocks noGrp="1"/>
          </p:cNvSpPr>
          <p:nvPr>
            <p:ph type="sldNum" sz="quarter" idx="12"/>
          </p:nvPr>
        </p:nvSpPr>
        <p:spPr>
          <a:xfrm>
            <a:off x="8494688" y="6356350"/>
            <a:ext cx="682920" cy="365125"/>
          </a:xfrm>
          <a:ln>
            <a:solidFill>
              <a:schemeClr val="tx1"/>
            </a:solidFill>
          </a:ln>
        </p:spPr>
        <p:txBody>
          <a:bodyPr/>
          <a:lstStyle>
            <a:lvl1pPr>
              <a:defRPr>
                <a:solidFill>
                  <a:schemeClr val="tx1"/>
                </a:solidFill>
              </a:defRPr>
            </a:lvl1pPr>
          </a:lstStyle>
          <a:p>
            <a:fld id="{DD321DBF-325B-3546-BAAF-4F6E3B3181FF}" type="slidenum">
              <a:rPr lang="en-US" smtClean="0"/>
              <a:pPr/>
              <a:t>‹#›</a:t>
            </a:fld>
            <a:endParaRPr lang="en-US" dirty="0"/>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931387" y="6356349"/>
            <a:ext cx="817418" cy="365125"/>
          </a:xfrm>
          <a:prstGeom prst="rect">
            <a:avLst/>
          </a:prstGeom>
        </p:spPr>
        <p:txBody>
          <a:bodyPr/>
          <a:lstStyle/>
          <a:p>
            <a:fld id="{4597AA5A-567D-4954-808E-4457209BD105}" type="datetime1">
              <a:rPr lang="en-US" smtClean="0"/>
              <a:t>5/18/2021</a:t>
            </a:fld>
            <a:endParaRPr lang="en-US"/>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2568783E-6292-44CA-B240-D0F1A6F0D2D2}" type="datetime1">
              <a:rPr lang="en-US" smtClean="0"/>
              <a:t>5/18/2021</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931387" y="6356349"/>
            <a:ext cx="817418" cy="365125"/>
          </a:xfrm>
          <a:prstGeom prst="rect">
            <a:avLst/>
          </a:prstGeom>
        </p:spPr>
        <p:txBody>
          <a:bodyPr/>
          <a:lstStyle/>
          <a:p>
            <a:fld id="{FACE513C-A4A5-4E4E-A098-077D5A1A0A4C}" type="datetime1">
              <a:rPr lang="en-US" smtClean="0"/>
              <a:t>5/18/2021</a:t>
            </a:fld>
            <a:endParaRPr lang="en-US"/>
          </a:p>
        </p:txBody>
      </p:sp>
      <p:sp>
        <p:nvSpPr>
          <p:cNvPr id="8" name="Footer Placeholder 7"/>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2931387" y="6356349"/>
            <a:ext cx="817418" cy="365125"/>
          </a:xfrm>
          <a:prstGeom prst="rect">
            <a:avLst/>
          </a:prstGeom>
        </p:spPr>
        <p:txBody>
          <a:bodyPr/>
          <a:lstStyle/>
          <a:p>
            <a:fld id="{ED28B9B0-5524-43BC-84B7-93539509EDC9}" type="datetime1">
              <a:rPr lang="en-US" smtClean="0"/>
              <a:t>5/18/2021</a:t>
            </a:fld>
            <a:endParaRPr lang="en-US"/>
          </a:p>
        </p:txBody>
      </p:sp>
      <p:sp>
        <p:nvSpPr>
          <p:cNvPr id="4" name="Footer Placeholder 3"/>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31387" y="6356349"/>
            <a:ext cx="817418" cy="365125"/>
          </a:xfrm>
          <a:prstGeom prst="rect">
            <a:avLst/>
          </a:prstGeom>
        </p:spPr>
        <p:txBody>
          <a:bodyPr/>
          <a:lstStyle/>
          <a:p>
            <a:fld id="{D27EDAEE-56F7-4EBB-9439-ACB20AB73407}" type="datetime1">
              <a:rPr lang="en-US" smtClean="0"/>
              <a:t>5/18/2021</a:t>
            </a:fld>
            <a:endParaRPr lang="en-US"/>
          </a:p>
        </p:txBody>
      </p:sp>
      <p:sp>
        <p:nvSpPr>
          <p:cNvPr id="3" name="Footer Placeholder 2"/>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89A02EBD-54BF-43A7-8B8A-EC13C9B3E440}" type="datetime1">
              <a:rPr lang="en-US" smtClean="0"/>
              <a:t>5/18/2021</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fld id="{CE6CF30D-2602-4694-A466-AD20D7A218E9}" type="datetime1">
              <a:rPr lang="en-US" smtClean="0"/>
              <a:t>5/18/2021</a:t>
            </a:fld>
            <a:endParaRPr lang="en-US"/>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Intro to HPC</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04636"/>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9835"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4">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5"/>
          <a:stretch>
            <a:fillRect/>
          </a:stretch>
        </p:blipFill>
        <p:spPr>
          <a:xfrm>
            <a:off x="494348" y="6188959"/>
            <a:ext cx="2210435" cy="439831"/>
          </a:xfrm>
          <a:prstGeom prst="rect">
            <a:avLst/>
          </a:prstGeom>
        </p:spPr>
      </p:pic>
      <p:sp>
        <p:nvSpPr>
          <p:cNvPr id="7" name="Footer Placeholder 6">
            <a:extLst>
              <a:ext uri="{FF2B5EF4-FFF2-40B4-BE49-F238E27FC236}">
                <a16:creationId xmlns:a16="http://schemas.microsoft.com/office/drawing/2014/main" id="{0E9D67E4-9E9A-9B45-9298-F61BD8D7EEB1}"/>
              </a:ext>
            </a:extLst>
          </p:cNvPr>
          <p:cNvSpPr>
            <a:spLocks noGrp="1"/>
          </p:cNvSpPr>
          <p:nvPr>
            <p:ph type="ftr" sz="quarter" idx="3"/>
          </p:nvPr>
        </p:nvSpPr>
        <p:spPr>
          <a:xfrm>
            <a:off x="33749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 to HPC</a:t>
            </a:r>
            <a:endParaRPr lang="en-US" dirty="0"/>
          </a:p>
        </p:txBody>
      </p:sp>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90000"/>
        </a:lnSpc>
        <a:spcBef>
          <a:spcPct val="0"/>
        </a:spcBef>
        <a:buNone/>
        <a:defRPr sz="5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man7.org/linux/man-pages/man1/man.1.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esearchComputing/RMACC/blob/master/2017/How_Access_Summit/how_access_summit_2017.pdf" TargetMode="External"/><Relationship Id="rId3" Type="http://schemas.openxmlformats.org/officeDocument/2006/relationships/hyperlink" Target="mailto:rc-help@colorado.edu" TargetMode="External"/><Relationship Id="rId7" Type="http://schemas.openxmlformats.org/officeDocument/2006/relationships/hyperlink" Target="https://github.com/ResearchComputing/Final_Tutorials/blob/master/General_Computing_Topics/EfficientSerialSubmission/EfficientSerial.pdf" TargetMode="External"/><Relationship Id="rId2" Type="http://schemas.openxmlformats.org/officeDocument/2006/relationships/hyperlink" Target="mailto:Daniel.Trahan@Colorado.EDU" TargetMode="External"/><Relationship Id="rId1" Type="http://schemas.openxmlformats.org/officeDocument/2006/relationships/slideLayout" Target="../slideLayouts/slideLayout2.xml"/><Relationship Id="rId6" Type="http://schemas.openxmlformats.org/officeDocument/2006/relationships/hyperlink" Target="https://github.com/ResearchComputing/Basics_Supercomputing/blob/master/2017_July/Day_One/%5b04%5d_submitting_jobs_supercomputer.pdf" TargetMode="External"/><Relationship Id="rId5" Type="http://schemas.openxmlformats.org/officeDocument/2006/relationships/hyperlink" Target="https://github.com/ResearchComputing/RMACC2021_Intro_to_HPC" TargetMode="External"/><Relationship Id="rId4" Type="http://schemas.openxmlformats.org/officeDocument/2006/relationships/hyperlink" Target="https://www.rc.colorado.edu/rc" TargetMode="External"/><Relationship Id="rId9" Type="http://schemas.openxmlformats.org/officeDocument/2006/relationships/hyperlink" Target="https://github.com/ResearchComputing/Final_Tutorials/blob/master/General_Computing_Topics/Basics_Supercomputing/2017_January/%5b04%5d_Submitting_Jobs_to_the_Supercomputer.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ResearchComputing/RMACC2021_Intro_to_HP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urm.schedmd.com/sbatch.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urc.readthedocs.io/en/latest/software/loadbalancer.html" TargetMode="External"/><Relationship Id="rId2" Type="http://schemas.openxmlformats.org/officeDocument/2006/relationships/hyperlink" Target="https://curc.readthedocs.io/en/latest/software/GNUParallel.html" TargetMode="External"/><Relationship Id="rId1" Type="http://schemas.openxmlformats.org/officeDocument/2006/relationships/slideLayout" Target="../slideLayouts/slideLayout2.xml"/><Relationship Id="rId4" Type="http://schemas.openxmlformats.org/officeDocument/2006/relationships/hyperlink" Target="https://slurm.schedmd.com/job_array.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5" Type="http://schemas.openxmlformats.org/officeDocument/2006/relationships/hyperlink" Target="https://slurm.schedmd.com/quickstart.html" TargetMode="External"/><Relationship Id="rId4" Type="http://schemas.openxmlformats.org/officeDocument/2006/relationships/hyperlink" Target="https://github.com/ResearchComputing/RMACC2021_Intro_to_HP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5" y="4548248"/>
            <a:ext cx="11301352" cy="1543794"/>
          </a:xfrm>
          <a:effectLst/>
        </p:spPr>
        <p:txBody>
          <a:bodyPr>
            <a:normAutofit/>
          </a:bodyPr>
          <a:lstStyle/>
          <a:p>
            <a:pPr algn="l"/>
            <a:r>
              <a:rPr lang="en-US"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Intro to HPC</a:t>
            </a:r>
          </a:p>
        </p:txBody>
      </p:sp>
    </p:spTree>
    <p:extLst>
      <p:ext uri="{BB962C8B-B14F-4D97-AF65-F5344CB8AC3E}">
        <p14:creationId xmlns:p14="http://schemas.microsoft.com/office/powerpoint/2010/main" val="7215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1" y="1561070"/>
            <a:ext cx="10560122" cy="4015842"/>
          </a:xfrm>
          <a:prstGeom prst="rect">
            <a:avLst/>
          </a:prstGeom>
        </p:spPr>
        <p:txBody>
          <a:bodyPr vert="horz" wrap="square" lIns="0" tIns="14604" rIns="0" bIns="0" rtlCol="0">
            <a:spAutoFit/>
          </a:bodyPr>
          <a:lstStyle/>
          <a:p>
            <a:pPr marL="255904" indent="-243204">
              <a:lnSpc>
                <a:spcPct val="100000"/>
              </a:lnSpc>
              <a:spcBef>
                <a:spcPts val="114"/>
              </a:spcBef>
              <a:buClr>
                <a:srgbClr val="A9A57C"/>
              </a:buClr>
              <a:buChar char="•"/>
              <a:tabLst>
                <a:tab pos="256540" algn="l"/>
              </a:tabLst>
            </a:pPr>
            <a:r>
              <a:rPr lang="en-US" sz="2550" spc="-110" dirty="0">
                <a:solidFill>
                  <a:srgbClr val="2F2B20"/>
                </a:solidFill>
                <a:latin typeface="Arial"/>
                <a:cs typeface="Arial"/>
              </a:rPr>
              <a:t>Parses and interprets typed input</a:t>
            </a:r>
          </a:p>
          <a:p>
            <a:pPr marL="255904" indent="-243204">
              <a:lnSpc>
                <a:spcPct val="100000"/>
              </a:lnSpc>
              <a:spcBef>
                <a:spcPts val="114"/>
              </a:spcBef>
              <a:buClr>
                <a:srgbClr val="A9A57C"/>
              </a:buClr>
              <a:buChar char="•"/>
              <a:tabLst>
                <a:tab pos="256540" algn="l"/>
              </a:tabLst>
            </a:pPr>
            <a:r>
              <a:rPr lang="en-US" sz="2550" spc="-110" dirty="0">
                <a:solidFill>
                  <a:srgbClr val="2F2B20"/>
                </a:solidFill>
                <a:latin typeface="Arial"/>
                <a:cs typeface="Arial"/>
              </a:rPr>
              <a:t>Passes results to the OS and returns results as appropriate.</a:t>
            </a:r>
          </a:p>
          <a:p>
            <a:pPr marL="255904" indent="-243204">
              <a:lnSpc>
                <a:spcPct val="100000"/>
              </a:lnSpc>
              <a:spcBef>
                <a:spcPts val="114"/>
              </a:spcBef>
              <a:buClr>
                <a:srgbClr val="A9A57C"/>
              </a:buClr>
              <a:buChar char="•"/>
              <a:tabLst>
                <a:tab pos="256540" algn="l"/>
              </a:tabLst>
            </a:pPr>
            <a:r>
              <a:rPr lang="en-US" sz="2550" spc="-110" dirty="0">
                <a:solidFill>
                  <a:srgbClr val="2F2B20"/>
                </a:solidFill>
                <a:latin typeface="Arial"/>
                <a:cs typeface="Arial"/>
              </a:rPr>
              <a:t>Shells</a:t>
            </a:r>
          </a:p>
          <a:p>
            <a:pPr marL="713104" lvl="1" indent="-243204">
              <a:spcBef>
                <a:spcPts val="114"/>
              </a:spcBef>
              <a:buClr>
                <a:srgbClr val="A9A57C"/>
              </a:buClr>
              <a:buChar char="•"/>
              <a:tabLst>
                <a:tab pos="256540" algn="l"/>
              </a:tabLst>
            </a:pPr>
            <a:r>
              <a:rPr lang="en-US" sz="2550" spc="-110" dirty="0" err="1">
                <a:solidFill>
                  <a:srgbClr val="2F2B20"/>
                </a:solidFill>
                <a:latin typeface="Arial"/>
                <a:cs typeface="Arial"/>
              </a:rPr>
              <a:t>Bourne</a:t>
            </a:r>
            <a:r>
              <a:rPr lang="en-US" sz="2550" spc="-110" dirty="0">
                <a:solidFill>
                  <a:srgbClr val="2F2B20"/>
                </a:solidFill>
                <a:latin typeface="Arial"/>
                <a:cs typeface="Arial"/>
              </a:rPr>
              <a:t>-Again (bash) – Widely used user friendly shell. Default on Summit.</a:t>
            </a:r>
          </a:p>
          <a:p>
            <a:pPr marL="713104" lvl="1" indent="-243204">
              <a:spcBef>
                <a:spcPts val="114"/>
              </a:spcBef>
              <a:buClr>
                <a:srgbClr val="A9A57C"/>
              </a:buClr>
              <a:buChar char="•"/>
              <a:tabLst>
                <a:tab pos="256540" algn="l"/>
              </a:tabLst>
            </a:pPr>
            <a:r>
              <a:rPr lang="en-US" sz="2550" spc="-110" dirty="0">
                <a:solidFill>
                  <a:srgbClr val="2F2B20"/>
                </a:solidFill>
                <a:latin typeface="Arial"/>
                <a:cs typeface="Arial"/>
              </a:rPr>
              <a:t>T (</a:t>
            </a:r>
            <a:r>
              <a:rPr lang="en-US" sz="2550" spc="-110" dirty="0" err="1">
                <a:solidFill>
                  <a:srgbClr val="2F2B20"/>
                </a:solidFill>
                <a:latin typeface="Arial"/>
                <a:cs typeface="Arial"/>
              </a:rPr>
              <a:t>tcsh</a:t>
            </a:r>
            <a:r>
              <a:rPr lang="en-US" sz="2550" spc="-110" dirty="0">
                <a:solidFill>
                  <a:srgbClr val="2F2B20"/>
                </a:solidFill>
                <a:latin typeface="Arial"/>
                <a:cs typeface="Arial"/>
              </a:rPr>
              <a:t>) – C Shell with extended features and C syntax. Also very common.</a:t>
            </a:r>
          </a:p>
          <a:p>
            <a:pPr marL="255904" indent="-243204">
              <a:lnSpc>
                <a:spcPct val="100000"/>
              </a:lnSpc>
              <a:spcBef>
                <a:spcPts val="114"/>
              </a:spcBef>
              <a:buClr>
                <a:srgbClr val="A9A57C"/>
              </a:buClr>
              <a:buChar char="•"/>
              <a:tabLst>
                <a:tab pos="256540" algn="l"/>
              </a:tabLst>
            </a:pPr>
            <a:r>
              <a:rPr lang="en-US" sz="2550" spc="-110" dirty="0">
                <a:solidFill>
                  <a:srgbClr val="2F2B20"/>
                </a:solidFill>
                <a:latin typeface="Arial"/>
                <a:cs typeface="Arial"/>
              </a:rPr>
              <a:t>Features </a:t>
            </a:r>
          </a:p>
          <a:p>
            <a:pPr marL="713104" lvl="1" indent="-243204">
              <a:spcBef>
                <a:spcPts val="114"/>
              </a:spcBef>
              <a:buClr>
                <a:srgbClr val="A9A57C"/>
              </a:buClr>
              <a:buChar char="•"/>
              <a:tabLst>
                <a:tab pos="256540" algn="l"/>
              </a:tabLst>
            </a:pPr>
            <a:r>
              <a:rPr sz="2550" spc="-110" dirty="0">
                <a:solidFill>
                  <a:srgbClr val="2F2B20"/>
                </a:solidFill>
                <a:latin typeface="Arial"/>
                <a:cs typeface="Arial"/>
              </a:rPr>
              <a:t>Tab</a:t>
            </a:r>
            <a:r>
              <a:rPr sz="2550" spc="-15" dirty="0">
                <a:solidFill>
                  <a:srgbClr val="2F2B20"/>
                </a:solidFill>
                <a:latin typeface="Arial"/>
                <a:cs typeface="Arial"/>
              </a:rPr>
              <a:t> </a:t>
            </a:r>
            <a:r>
              <a:rPr sz="2550" spc="30" dirty="0">
                <a:solidFill>
                  <a:srgbClr val="2F2B20"/>
                </a:solidFill>
                <a:latin typeface="Arial"/>
                <a:cs typeface="Arial"/>
              </a:rPr>
              <a:t>completion</a:t>
            </a:r>
            <a:endParaRPr sz="3700" dirty="0">
              <a:latin typeface="Times New Roman"/>
              <a:cs typeface="Times New Roman"/>
            </a:endParaRPr>
          </a:p>
          <a:p>
            <a:pPr marL="713104" lvl="1" indent="-243204">
              <a:buClr>
                <a:srgbClr val="A9A57C"/>
              </a:buClr>
              <a:buChar char="•"/>
              <a:tabLst>
                <a:tab pos="256540" algn="l"/>
              </a:tabLst>
            </a:pPr>
            <a:r>
              <a:rPr sz="2550" spc="15" dirty="0">
                <a:solidFill>
                  <a:srgbClr val="2F2B20"/>
                </a:solidFill>
                <a:latin typeface="Arial"/>
                <a:cs typeface="Arial"/>
              </a:rPr>
              <a:t>History </a:t>
            </a:r>
            <a:r>
              <a:rPr sz="2550" spc="10" dirty="0">
                <a:solidFill>
                  <a:srgbClr val="2F2B20"/>
                </a:solidFill>
                <a:latin typeface="Arial"/>
                <a:cs typeface="Arial"/>
              </a:rPr>
              <a:t>and </a:t>
            </a:r>
            <a:r>
              <a:rPr sz="2550" spc="25" dirty="0">
                <a:solidFill>
                  <a:srgbClr val="2F2B20"/>
                </a:solidFill>
                <a:latin typeface="Arial"/>
                <a:cs typeface="Arial"/>
              </a:rPr>
              <a:t>command-line</a:t>
            </a:r>
            <a:r>
              <a:rPr sz="2550" spc="-75" dirty="0">
                <a:solidFill>
                  <a:srgbClr val="2F2B20"/>
                </a:solidFill>
                <a:latin typeface="Arial"/>
                <a:cs typeface="Arial"/>
              </a:rPr>
              <a:t> </a:t>
            </a:r>
            <a:r>
              <a:rPr sz="2550" spc="25" dirty="0">
                <a:solidFill>
                  <a:srgbClr val="2F2B20"/>
                </a:solidFill>
                <a:latin typeface="Arial"/>
                <a:cs typeface="Arial"/>
              </a:rPr>
              <a:t>editing</a:t>
            </a:r>
            <a:endParaRPr sz="3700" dirty="0">
              <a:latin typeface="Times New Roman"/>
              <a:cs typeface="Times New Roman"/>
            </a:endParaRPr>
          </a:p>
          <a:p>
            <a:pPr marL="713104" lvl="1" indent="-243204">
              <a:buClr>
                <a:srgbClr val="A9A57C"/>
              </a:buClr>
              <a:buChar char="•"/>
              <a:tabLst>
                <a:tab pos="256540" algn="l"/>
              </a:tabLst>
            </a:pPr>
            <a:r>
              <a:rPr sz="2550" spc="25" dirty="0">
                <a:solidFill>
                  <a:srgbClr val="2F2B20"/>
                </a:solidFill>
                <a:latin typeface="Arial"/>
                <a:cs typeface="Arial"/>
              </a:rPr>
              <a:t>Scripting </a:t>
            </a:r>
            <a:r>
              <a:rPr sz="2550" spc="10" dirty="0">
                <a:solidFill>
                  <a:srgbClr val="2F2B20"/>
                </a:solidFill>
                <a:latin typeface="Arial"/>
                <a:cs typeface="Arial"/>
              </a:rPr>
              <a:t>and</a:t>
            </a:r>
            <a:r>
              <a:rPr sz="2550" spc="-65" dirty="0">
                <a:solidFill>
                  <a:srgbClr val="2F2B20"/>
                </a:solidFill>
                <a:latin typeface="Arial"/>
                <a:cs typeface="Arial"/>
              </a:rPr>
              <a:t> </a:t>
            </a:r>
            <a:r>
              <a:rPr sz="2550" spc="15" dirty="0">
                <a:solidFill>
                  <a:srgbClr val="2F2B20"/>
                </a:solidFill>
                <a:latin typeface="Arial"/>
                <a:cs typeface="Arial"/>
              </a:rPr>
              <a:t>programming</a:t>
            </a:r>
            <a:endParaRPr lang="en-US" sz="2550" spc="15" dirty="0">
              <a:solidFill>
                <a:srgbClr val="2F2B20"/>
              </a:solidFill>
              <a:latin typeface="Arial"/>
              <a:cs typeface="Arial"/>
            </a:endParaRPr>
          </a:p>
          <a:p>
            <a:pPr marL="713104" lvl="1" indent="-243204">
              <a:buClr>
                <a:srgbClr val="A9A57C"/>
              </a:buClr>
              <a:buChar char="•"/>
              <a:tabLst>
                <a:tab pos="256540" algn="l"/>
              </a:tabLst>
            </a:pPr>
            <a:r>
              <a:rPr lang="en-US" sz="2550" spc="30" dirty="0">
                <a:solidFill>
                  <a:srgbClr val="2F2B20"/>
                </a:solidFill>
                <a:latin typeface="Arial"/>
                <a:cs typeface="Arial"/>
              </a:rPr>
              <a:t>Built-in</a:t>
            </a:r>
            <a:r>
              <a:rPr lang="en-US" sz="2550" spc="-15" dirty="0">
                <a:solidFill>
                  <a:srgbClr val="2F2B20"/>
                </a:solidFill>
                <a:latin typeface="Arial"/>
                <a:cs typeface="Arial"/>
              </a:rPr>
              <a:t> </a:t>
            </a:r>
            <a:r>
              <a:rPr lang="en-US" sz="2550" spc="10" dirty="0">
                <a:solidFill>
                  <a:srgbClr val="2F2B20"/>
                </a:solidFill>
                <a:latin typeface="Arial"/>
                <a:cs typeface="Arial"/>
              </a:rPr>
              <a:t>utilities</a:t>
            </a:r>
            <a:endParaRPr lang="en-US" sz="2550" dirty="0">
              <a:latin typeface="Arial"/>
              <a:cs typeface="Arial"/>
            </a:endParaRPr>
          </a:p>
        </p:txBody>
      </p:sp>
      <p:sp>
        <p:nvSpPr>
          <p:cNvPr id="8" name="object 2">
            <a:extLst>
              <a:ext uri="{FF2B5EF4-FFF2-40B4-BE49-F238E27FC236}">
                <a16:creationId xmlns:a16="http://schemas.microsoft.com/office/drawing/2014/main" id="{AD46993D-2DB1-47C3-8684-569929E1384C}"/>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The Shell</a:t>
            </a:r>
          </a:p>
        </p:txBody>
      </p:sp>
      <p:sp>
        <p:nvSpPr>
          <p:cNvPr id="2" name="Date Placeholder 1">
            <a:extLst>
              <a:ext uri="{FF2B5EF4-FFF2-40B4-BE49-F238E27FC236}">
                <a16:creationId xmlns:a16="http://schemas.microsoft.com/office/drawing/2014/main" id="{B4C126AA-FC28-400E-9A27-D01AE6AC6909}"/>
              </a:ext>
            </a:extLst>
          </p:cNvPr>
          <p:cNvSpPr>
            <a:spLocks noGrp="1"/>
          </p:cNvSpPr>
          <p:nvPr>
            <p:ph type="dt" sz="half" idx="10"/>
          </p:nvPr>
        </p:nvSpPr>
        <p:spPr/>
        <p:txBody>
          <a:bodyPr/>
          <a:lstStyle/>
          <a:p>
            <a:fld id="{CBAAABC3-6698-4CEF-8FE2-F3923E674E1E}" type="datetime1">
              <a:rPr lang="en-US" smtClean="0"/>
              <a:t>5/18/2021</a:t>
            </a:fld>
            <a:endParaRPr lang="en-US" dirty="0"/>
          </a:p>
        </p:txBody>
      </p:sp>
      <p:sp>
        <p:nvSpPr>
          <p:cNvPr id="3" name="Footer Placeholder 2">
            <a:extLst>
              <a:ext uri="{FF2B5EF4-FFF2-40B4-BE49-F238E27FC236}">
                <a16:creationId xmlns:a16="http://schemas.microsoft.com/office/drawing/2014/main" id="{24C2D324-182A-4CA9-8302-0501F71C59D7}"/>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A358EC25-BA3C-4774-BFFD-F746B2E896EB}"/>
              </a:ext>
            </a:extLst>
          </p:cNvPr>
          <p:cNvSpPr>
            <a:spLocks noGrp="1"/>
          </p:cNvSpPr>
          <p:nvPr>
            <p:ph type="sldNum" sz="quarter" idx="12"/>
          </p:nvPr>
        </p:nvSpPr>
        <p:spPr/>
        <p:txBody>
          <a:bodyPr/>
          <a:lstStyle/>
          <a:p>
            <a:fld id="{DD321DBF-325B-3546-BAAF-4F6E3B3181FF}" type="slidenum">
              <a:rPr lang="en-US" smtClean="0"/>
              <a:pPr/>
              <a:t>10</a:t>
            </a:fld>
            <a:endParaRPr lang="en-US" dirty="0"/>
          </a:p>
        </p:txBody>
      </p:sp>
    </p:spTree>
    <p:extLst>
      <p:ext uri="{BB962C8B-B14F-4D97-AF65-F5344CB8AC3E}">
        <p14:creationId xmlns:p14="http://schemas.microsoft.com/office/powerpoint/2010/main" val="161073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a:extLst>
              <a:ext uri="{FF2B5EF4-FFF2-40B4-BE49-F238E27FC236}">
                <a16:creationId xmlns:a16="http://schemas.microsoft.com/office/drawing/2014/main" id="{67347BBA-9651-4490-8BE3-F7B30F233056}"/>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Shells</a:t>
            </a:r>
          </a:p>
        </p:txBody>
      </p:sp>
      <p:sp>
        <p:nvSpPr>
          <p:cNvPr id="22" name="Rectangle: Rounded Corners 21">
            <a:extLst>
              <a:ext uri="{FF2B5EF4-FFF2-40B4-BE49-F238E27FC236}">
                <a16:creationId xmlns:a16="http://schemas.microsoft.com/office/drawing/2014/main" id="{93C8DC22-3D11-4C65-B824-29365738CEC7}"/>
              </a:ext>
            </a:extLst>
          </p:cNvPr>
          <p:cNvSpPr/>
          <p:nvPr/>
        </p:nvSpPr>
        <p:spPr>
          <a:xfrm>
            <a:off x="2414256" y="1557196"/>
            <a:ext cx="8003264" cy="690374"/>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23" name="Left Bracket 22">
            <a:extLst>
              <a:ext uri="{FF2B5EF4-FFF2-40B4-BE49-F238E27FC236}">
                <a16:creationId xmlns:a16="http://schemas.microsoft.com/office/drawing/2014/main" id="{D4644ED1-048E-4CF9-AEA6-BB4C36A0A7FE}"/>
              </a:ext>
            </a:extLst>
          </p:cNvPr>
          <p:cNvSpPr/>
          <p:nvPr/>
        </p:nvSpPr>
        <p:spPr>
          <a:xfrm>
            <a:off x="1625448" y="1557197"/>
            <a:ext cx="280657" cy="2282295"/>
          </a:xfrm>
          <a:prstGeom prst="leftBracket">
            <a:avLst>
              <a:gd name="adj" fmla="val 98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A100EC3D-2C2C-495E-8579-81FC2428A067}"/>
              </a:ext>
            </a:extLst>
          </p:cNvPr>
          <p:cNvSpPr txBox="1"/>
          <p:nvPr/>
        </p:nvSpPr>
        <p:spPr>
          <a:xfrm rot="16200000">
            <a:off x="693758" y="2445363"/>
            <a:ext cx="1466662" cy="369332"/>
          </a:xfrm>
          <a:prstGeom prst="rect">
            <a:avLst/>
          </a:prstGeom>
          <a:noFill/>
        </p:spPr>
        <p:txBody>
          <a:bodyPr wrap="square" rtlCol="0">
            <a:spAutoFit/>
          </a:bodyPr>
          <a:lstStyle/>
          <a:p>
            <a:r>
              <a:rPr lang="en-US" dirty="0"/>
              <a:t>User Space</a:t>
            </a:r>
          </a:p>
        </p:txBody>
      </p:sp>
      <p:sp>
        <p:nvSpPr>
          <p:cNvPr id="26" name="Rectangle: Rounded Corners 25">
            <a:extLst>
              <a:ext uri="{FF2B5EF4-FFF2-40B4-BE49-F238E27FC236}">
                <a16:creationId xmlns:a16="http://schemas.microsoft.com/office/drawing/2014/main" id="{01207806-9C5A-4E2E-8F41-0657EC288FB2}"/>
              </a:ext>
            </a:extLst>
          </p:cNvPr>
          <p:cNvSpPr/>
          <p:nvPr/>
        </p:nvSpPr>
        <p:spPr>
          <a:xfrm>
            <a:off x="4487500" y="2475324"/>
            <a:ext cx="3841690" cy="1369026"/>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Shell</a:t>
            </a:r>
          </a:p>
        </p:txBody>
      </p:sp>
      <p:sp>
        <p:nvSpPr>
          <p:cNvPr id="28" name="Left Bracket 27">
            <a:extLst>
              <a:ext uri="{FF2B5EF4-FFF2-40B4-BE49-F238E27FC236}">
                <a16:creationId xmlns:a16="http://schemas.microsoft.com/office/drawing/2014/main" id="{922E2D89-A119-45AA-8B5C-A3C1DC8AD5E1}"/>
              </a:ext>
            </a:extLst>
          </p:cNvPr>
          <p:cNvSpPr/>
          <p:nvPr/>
        </p:nvSpPr>
        <p:spPr>
          <a:xfrm>
            <a:off x="1611755" y="4013947"/>
            <a:ext cx="280657" cy="1888959"/>
          </a:xfrm>
          <a:prstGeom prst="leftBracket">
            <a:avLst>
              <a:gd name="adj" fmla="val 98656"/>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FA108A7-16A6-4155-A647-8290DE7BC87B}"/>
              </a:ext>
            </a:extLst>
          </p:cNvPr>
          <p:cNvSpPr txBox="1"/>
          <p:nvPr/>
        </p:nvSpPr>
        <p:spPr>
          <a:xfrm rot="16200000">
            <a:off x="625962" y="4773760"/>
            <a:ext cx="1589750" cy="369332"/>
          </a:xfrm>
          <a:prstGeom prst="rect">
            <a:avLst/>
          </a:prstGeom>
          <a:noFill/>
        </p:spPr>
        <p:txBody>
          <a:bodyPr wrap="square" rtlCol="0">
            <a:spAutoFit/>
          </a:bodyPr>
          <a:lstStyle/>
          <a:p>
            <a:r>
              <a:rPr lang="en-US" dirty="0"/>
              <a:t>Kernel Space</a:t>
            </a:r>
          </a:p>
        </p:txBody>
      </p:sp>
      <p:sp>
        <p:nvSpPr>
          <p:cNvPr id="33" name="Rectangle: Rounded Corners 32">
            <a:extLst>
              <a:ext uri="{FF2B5EF4-FFF2-40B4-BE49-F238E27FC236}">
                <a16:creationId xmlns:a16="http://schemas.microsoft.com/office/drawing/2014/main" id="{B5FA8B82-43D8-4435-8FB6-F382BFE87C77}"/>
              </a:ext>
            </a:extLst>
          </p:cNvPr>
          <p:cNvSpPr/>
          <p:nvPr/>
        </p:nvSpPr>
        <p:spPr>
          <a:xfrm>
            <a:off x="2414256" y="5212532"/>
            <a:ext cx="8007790" cy="690374"/>
          </a:xfrm>
          <a:prstGeom prst="roundRect">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Hardware</a:t>
            </a:r>
          </a:p>
        </p:txBody>
      </p:sp>
      <p:sp>
        <p:nvSpPr>
          <p:cNvPr id="34" name="Rectangle: Rounded Corners 33">
            <a:extLst>
              <a:ext uri="{FF2B5EF4-FFF2-40B4-BE49-F238E27FC236}">
                <a16:creationId xmlns:a16="http://schemas.microsoft.com/office/drawing/2014/main" id="{49E0B2D0-A869-4B4F-8435-E35F0C3EBC88}"/>
              </a:ext>
            </a:extLst>
          </p:cNvPr>
          <p:cNvSpPr/>
          <p:nvPr/>
        </p:nvSpPr>
        <p:spPr>
          <a:xfrm>
            <a:off x="4639900" y="4013947"/>
            <a:ext cx="3528991" cy="1009954"/>
          </a:xfrm>
          <a:prstGeom prst="roundRect">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Linux Kernel</a:t>
            </a:r>
          </a:p>
        </p:txBody>
      </p:sp>
      <p:sp>
        <p:nvSpPr>
          <p:cNvPr id="36" name="Rectangle: Rounded Corners 35">
            <a:extLst>
              <a:ext uri="{FF2B5EF4-FFF2-40B4-BE49-F238E27FC236}">
                <a16:creationId xmlns:a16="http://schemas.microsoft.com/office/drawing/2014/main" id="{3C950AEC-3CB4-4433-90F6-86ADE9C09098}"/>
              </a:ext>
            </a:extLst>
          </p:cNvPr>
          <p:cNvSpPr/>
          <p:nvPr/>
        </p:nvSpPr>
        <p:spPr>
          <a:xfrm>
            <a:off x="6481927" y="2949628"/>
            <a:ext cx="1686964" cy="690374"/>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Applications</a:t>
            </a:r>
          </a:p>
        </p:txBody>
      </p:sp>
      <p:sp>
        <p:nvSpPr>
          <p:cNvPr id="37" name="Rectangle: Rounded Corners 36">
            <a:extLst>
              <a:ext uri="{FF2B5EF4-FFF2-40B4-BE49-F238E27FC236}">
                <a16:creationId xmlns:a16="http://schemas.microsoft.com/office/drawing/2014/main" id="{E43EFF3C-6852-4EC9-9013-CB31960BB45D}"/>
              </a:ext>
            </a:extLst>
          </p:cNvPr>
          <p:cNvSpPr/>
          <p:nvPr/>
        </p:nvSpPr>
        <p:spPr>
          <a:xfrm>
            <a:off x="4639900" y="2949628"/>
            <a:ext cx="1686964" cy="690374"/>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Commands</a:t>
            </a:r>
          </a:p>
        </p:txBody>
      </p:sp>
      <p:cxnSp>
        <p:nvCxnSpPr>
          <p:cNvPr id="38" name="Straight Arrow Connector 37">
            <a:extLst>
              <a:ext uri="{FF2B5EF4-FFF2-40B4-BE49-F238E27FC236}">
                <a16:creationId xmlns:a16="http://schemas.microsoft.com/office/drawing/2014/main" id="{ABD7B43D-5AFB-4549-8CC9-29A4302F7BD2}"/>
              </a:ext>
            </a:extLst>
          </p:cNvPr>
          <p:cNvCxnSpPr>
            <a:cxnSpLocks/>
          </p:cNvCxnSpPr>
          <p:nvPr/>
        </p:nvCxnSpPr>
        <p:spPr>
          <a:xfrm flipH="1">
            <a:off x="6319895" y="3849208"/>
            <a:ext cx="3950" cy="269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92CA9B-0A27-4324-A7C5-C55D61A8BCD5}"/>
              </a:ext>
            </a:extLst>
          </p:cNvPr>
          <p:cNvCxnSpPr>
            <a:cxnSpLocks/>
          </p:cNvCxnSpPr>
          <p:nvPr/>
        </p:nvCxnSpPr>
        <p:spPr>
          <a:xfrm flipV="1">
            <a:off x="6481927" y="3839492"/>
            <a:ext cx="3950" cy="269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87877AA-E1A4-432F-B438-7B14CA8982F3}"/>
              </a:ext>
            </a:extLst>
          </p:cNvPr>
          <p:cNvCxnSpPr>
            <a:cxnSpLocks/>
          </p:cNvCxnSpPr>
          <p:nvPr/>
        </p:nvCxnSpPr>
        <p:spPr>
          <a:xfrm flipH="1">
            <a:off x="6310263" y="5133976"/>
            <a:ext cx="3950" cy="16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7F88212-B7B3-43B3-A06C-BAD76CC0D35B}"/>
              </a:ext>
            </a:extLst>
          </p:cNvPr>
          <p:cNvCxnSpPr>
            <a:cxnSpLocks/>
          </p:cNvCxnSpPr>
          <p:nvPr/>
        </p:nvCxnSpPr>
        <p:spPr>
          <a:xfrm flipH="1" flipV="1">
            <a:off x="6476245" y="5124260"/>
            <a:ext cx="9632" cy="17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494028A-B0C4-436A-9019-74C8C3E6CCD7}"/>
              </a:ext>
            </a:extLst>
          </p:cNvPr>
          <p:cNvCxnSpPr>
            <a:cxnSpLocks/>
          </p:cNvCxnSpPr>
          <p:nvPr/>
        </p:nvCxnSpPr>
        <p:spPr>
          <a:xfrm flipH="1">
            <a:off x="6319895" y="2266307"/>
            <a:ext cx="9056" cy="15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4FFE64-DD3F-4BFF-A5CA-B087EC395DCF}"/>
              </a:ext>
            </a:extLst>
          </p:cNvPr>
          <p:cNvCxnSpPr>
            <a:cxnSpLocks/>
          </p:cNvCxnSpPr>
          <p:nvPr/>
        </p:nvCxnSpPr>
        <p:spPr>
          <a:xfrm flipV="1">
            <a:off x="6490983" y="2256591"/>
            <a:ext cx="0" cy="17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A82097EE-66B2-4A02-B38A-8BC7D3018152}"/>
              </a:ext>
            </a:extLst>
          </p:cNvPr>
          <p:cNvSpPr>
            <a:spLocks noGrp="1"/>
          </p:cNvSpPr>
          <p:nvPr>
            <p:ph type="dt" sz="half" idx="10"/>
          </p:nvPr>
        </p:nvSpPr>
        <p:spPr/>
        <p:txBody>
          <a:bodyPr/>
          <a:lstStyle/>
          <a:p>
            <a:fld id="{DAFF512F-8135-4BFB-901C-E230F76A4E5B}" type="datetime1">
              <a:rPr lang="en-US" smtClean="0"/>
              <a:t>5/18/2021</a:t>
            </a:fld>
            <a:endParaRPr lang="en-US" dirty="0"/>
          </a:p>
        </p:txBody>
      </p:sp>
      <p:sp>
        <p:nvSpPr>
          <p:cNvPr id="3" name="Footer Placeholder 2">
            <a:extLst>
              <a:ext uri="{FF2B5EF4-FFF2-40B4-BE49-F238E27FC236}">
                <a16:creationId xmlns:a16="http://schemas.microsoft.com/office/drawing/2014/main" id="{E421368D-D096-45E9-90BC-CC10BEBD7C2D}"/>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D8B1F4B1-E366-4468-91F8-C1DF99708543}"/>
              </a:ext>
            </a:extLst>
          </p:cNvPr>
          <p:cNvSpPr>
            <a:spLocks noGrp="1"/>
          </p:cNvSpPr>
          <p:nvPr>
            <p:ph type="sldNum" sz="quarter" idx="12"/>
          </p:nvPr>
        </p:nvSpPr>
        <p:spPr/>
        <p:txBody>
          <a:bodyPr/>
          <a:lstStyle/>
          <a:p>
            <a:fld id="{DD321DBF-325B-3546-BAAF-4F6E3B3181FF}" type="slidenum">
              <a:rPr lang="en-US" smtClean="0"/>
              <a:pPr/>
              <a:t>11</a:t>
            </a:fld>
            <a:endParaRPr lang="en-US" dirty="0"/>
          </a:p>
        </p:txBody>
      </p:sp>
    </p:spTree>
    <p:extLst>
      <p:ext uri="{BB962C8B-B14F-4D97-AF65-F5344CB8AC3E}">
        <p14:creationId xmlns:p14="http://schemas.microsoft.com/office/powerpoint/2010/main" val="330304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idx="1"/>
          </p:nvPr>
        </p:nvSpPr>
        <p:spPr>
          <a:xfrm>
            <a:off x="838200" y="3375280"/>
            <a:ext cx="10515600" cy="1980029"/>
          </a:xfrm>
          <a:prstGeom prst="rect">
            <a:avLst/>
          </a:prstGeom>
        </p:spPr>
        <p:txBody>
          <a:bodyPr vert="horz" wrap="square" lIns="0" tIns="76200" rIns="0" bIns="0" rtlCol="0">
            <a:spAutoFit/>
          </a:bodyPr>
          <a:lstStyle/>
          <a:p>
            <a:pPr marL="289560" indent="-243204">
              <a:lnSpc>
                <a:spcPct val="100000"/>
              </a:lnSpc>
              <a:spcBef>
                <a:spcPts val="650"/>
              </a:spcBef>
              <a:buClr>
                <a:srgbClr val="A9A57C"/>
              </a:buClr>
              <a:buChar char="•"/>
              <a:tabLst>
                <a:tab pos="290830" algn="l"/>
              </a:tabLst>
            </a:pPr>
            <a:r>
              <a:rPr spc="-25" dirty="0"/>
              <a:t>Case</a:t>
            </a:r>
            <a:r>
              <a:rPr lang="en-US" spc="-25" dirty="0"/>
              <a:t>-sensitive</a:t>
            </a:r>
          </a:p>
          <a:p>
            <a:pPr marL="289560" indent="-243204">
              <a:lnSpc>
                <a:spcPct val="100000"/>
              </a:lnSpc>
              <a:spcBef>
                <a:spcPts val="650"/>
              </a:spcBef>
              <a:buClr>
                <a:srgbClr val="A9A57C"/>
              </a:buClr>
              <a:buChar char="•"/>
              <a:tabLst>
                <a:tab pos="290830" algn="l"/>
              </a:tabLst>
            </a:pPr>
            <a:r>
              <a:rPr spc="-10" dirty="0"/>
              <a:t>Order </a:t>
            </a:r>
            <a:r>
              <a:rPr spc="40" dirty="0"/>
              <a:t>of </a:t>
            </a:r>
            <a:r>
              <a:rPr spc="5" dirty="0"/>
              <a:t>flags </a:t>
            </a:r>
            <a:r>
              <a:rPr dirty="0"/>
              <a:t>may </a:t>
            </a:r>
            <a:r>
              <a:rPr spc="25" dirty="0"/>
              <a:t>be</a:t>
            </a:r>
            <a:r>
              <a:rPr spc="-90" dirty="0"/>
              <a:t> </a:t>
            </a:r>
            <a:r>
              <a:rPr spc="30" dirty="0"/>
              <a:t>important</a:t>
            </a:r>
            <a:endParaRPr lang="en-US" spc="30" dirty="0"/>
          </a:p>
          <a:p>
            <a:pPr marL="289560" indent="-243204">
              <a:lnSpc>
                <a:spcPct val="100000"/>
              </a:lnSpc>
              <a:spcBef>
                <a:spcPts val="650"/>
              </a:spcBef>
              <a:buClr>
                <a:srgbClr val="A9A57C"/>
              </a:buClr>
              <a:tabLst>
                <a:tab pos="290830" algn="l"/>
              </a:tabLst>
            </a:pPr>
            <a:r>
              <a:rPr lang="en-US" spc="-20" dirty="0"/>
              <a:t>Flags </a:t>
            </a:r>
            <a:r>
              <a:rPr lang="en-US" dirty="0"/>
              <a:t>may </a:t>
            </a:r>
            <a:r>
              <a:rPr lang="en-US" spc="40" dirty="0"/>
              <a:t>not </a:t>
            </a:r>
            <a:r>
              <a:rPr lang="en-US" spc="-10" dirty="0"/>
              <a:t>mean </a:t>
            </a:r>
            <a:r>
              <a:rPr lang="en-US" spc="10" dirty="0"/>
              <a:t>the </a:t>
            </a:r>
            <a:r>
              <a:rPr lang="en-US" spc="-10" dirty="0"/>
              <a:t>same </a:t>
            </a:r>
            <a:r>
              <a:rPr lang="en-US" spc="25" dirty="0"/>
              <a:t>thing </a:t>
            </a:r>
            <a:r>
              <a:rPr lang="en-US" spc="10" dirty="0"/>
              <a:t>when </a:t>
            </a:r>
            <a:r>
              <a:rPr lang="en-US" spc="5" dirty="0"/>
              <a:t>used</a:t>
            </a:r>
            <a:r>
              <a:rPr lang="en-US" spc="-195" dirty="0"/>
              <a:t> </a:t>
            </a:r>
            <a:r>
              <a:rPr lang="en-US" spc="40" dirty="0"/>
              <a:t>with </a:t>
            </a:r>
            <a:r>
              <a:rPr lang="en-US" spc="5" dirty="0"/>
              <a:t>different</a:t>
            </a:r>
            <a:r>
              <a:rPr lang="en-US" spc="-20" dirty="0"/>
              <a:t> </a:t>
            </a:r>
            <a:r>
              <a:rPr lang="en-US" spc="30" dirty="0"/>
              <a:t>commands</a:t>
            </a:r>
          </a:p>
        </p:txBody>
      </p:sp>
      <p:sp>
        <p:nvSpPr>
          <p:cNvPr id="8" name="object 2">
            <a:extLst>
              <a:ext uri="{FF2B5EF4-FFF2-40B4-BE49-F238E27FC236}">
                <a16:creationId xmlns:a16="http://schemas.microsoft.com/office/drawing/2014/main" id="{29E65A20-E60B-4F77-ABC7-8FB929D0FA54}"/>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Command Anatomy</a:t>
            </a:r>
          </a:p>
        </p:txBody>
      </p:sp>
      <p:sp>
        <p:nvSpPr>
          <p:cNvPr id="10" name="TextBox 9">
            <a:extLst>
              <a:ext uri="{FF2B5EF4-FFF2-40B4-BE49-F238E27FC236}">
                <a16:creationId xmlns:a16="http://schemas.microsoft.com/office/drawing/2014/main" id="{3CB5874F-70FD-483D-BC69-F965366B9524}"/>
              </a:ext>
            </a:extLst>
          </p:cNvPr>
          <p:cNvSpPr txBox="1"/>
          <p:nvPr/>
        </p:nvSpPr>
        <p:spPr>
          <a:xfrm>
            <a:off x="3504334" y="2271474"/>
            <a:ext cx="4764498" cy="461665"/>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z="2400" i="1" spc="-6" dirty="0">
                <a:solidFill>
                  <a:srgbClr val="0070C0"/>
                </a:solidFill>
                <a:latin typeface="Consolas" panose="020B0609020204030204" pitchFamily="49" charset="0"/>
                <a:cs typeface="Courier New"/>
              </a:rPr>
              <a:t>tar -c -f archive.tar </a:t>
            </a:r>
            <a:r>
              <a:rPr lang="en-US" sz="2400" i="1" spc="-6" dirty="0" err="1">
                <a:solidFill>
                  <a:srgbClr val="0070C0"/>
                </a:solidFill>
                <a:latin typeface="Consolas" panose="020B0609020204030204" pitchFamily="49" charset="0"/>
                <a:cs typeface="Courier New"/>
              </a:rPr>
              <a:t>mydir</a:t>
            </a:r>
            <a:endParaRPr lang="en-US" sz="2400" i="1" spc="-6" dirty="0">
              <a:solidFill>
                <a:schemeClr val="bg2">
                  <a:lumMod val="75000"/>
                </a:schemeClr>
              </a:solidFill>
              <a:latin typeface="Consolas" panose="020B0609020204030204" pitchFamily="49" charset="0"/>
              <a:cs typeface="Courier New"/>
            </a:endParaRPr>
          </a:p>
        </p:txBody>
      </p:sp>
      <p:cxnSp>
        <p:nvCxnSpPr>
          <p:cNvPr id="11" name="Straight Connector 10">
            <a:extLst>
              <a:ext uri="{FF2B5EF4-FFF2-40B4-BE49-F238E27FC236}">
                <a16:creationId xmlns:a16="http://schemas.microsoft.com/office/drawing/2014/main" id="{3FFE404C-E33D-4F7B-8C12-4C8AA40D0DBF}"/>
              </a:ext>
            </a:extLst>
          </p:cNvPr>
          <p:cNvCxnSpPr>
            <a:cxnSpLocks/>
            <a:stCxn id="10" idx="1"/>
          </p:cNvCxnSpPr>
          <p:nvPr/>
        </p:nvCxnSpPr>
        <p:spPr>
          <a:xfrm flipH="1">
            <a:off x="2969537" y="2502307"/>
            <a:ext cx="5347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D6D56B-9906-476F-8EF0-BCB97BD289B8}"/>
              </a:ext>
            </a:extLst>
          </p:cNvPr>
          <p:cNvCxnSpPr>
            <a:cxnSpLocks/>
          </p:cNvCxnSpPr>
          <p:nvPr/>
        </p:nvCxnSpPr>
        <p:spPr>
          <a:xfrm flipH="1" flipV="1">
            <a:off x="4119327" y="2083359"/>
            <a:ext cx="606582" cy="188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8A04A6-6A8B-4BB5-A48A-7E3473A28807}"/>
              </a:ext>
            </a:extLst>
          </p:cNvPr>
          <p:cNvCxnSpPr>
            <a:cxnSpLocks/>
          </p:cNvCxnSpPr>
          <p:nvPr/>
        </p:nvCxnSpPr>
        <p:spPr>
          <a:xfrm flipV="1">
            <a:off x="6096000" y="2049660"/>
            <a:ext cx="648832" cy="221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221908-F1AF-4288-8A5B-14D9774C3C36}"/>
              </a:ext>
            </a:extLst>
          </p:cNvPr>
          <p:cNvCxnSpPr>
            <a:cxnSpLocks/>
            <a:stCxn id="10" idx="3"/>
          </p:cNvCxnSpPr>
          <p:nvPr/>
        </p:nvCxnSpPr>
        <p:spPr>
          <a:xfrm>
            <a:off x="8268832" y="2502307"/>
            <a:ext cx="748419"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A7D842E-B750-453C-A502-9C3A3CE3859D}"/>
              </a:ext>
            </a:extLst>
          </p:cNvPr>
          <p:cNvSpPr txBox="1"/>
          <p:nvPr/>
        </p:nvSpPr>
        <p:spPr>
          <a:xfrm>
            <a:off x="1657588" y="2300259"/>
            <a:ext cx="1436162" cy="400110"/>
          </a:xfrm>
          <a:prstGeom prst="rect">
            <a:avLst/>
          </a:prstGeom>
          <a:noFill/>
        </p:spPr>
        <p:txBody>
          <a:bodyPr wrap="square" rtlCol="0">
            <a:spAutoFit/>
          </a:bodyPr>
          <a:lstStyle/>
          <a:p>
            <a:r>
              <a:rPr lang="en-US" sz="2000" dirty="0">
                <a:solidFill>
                  <a:schemeClr val="accent1">
                    <a:lumMod val="75000"/>
                  </a:schemeClr>
                </a:solidFill>
              </a:rPr>
              <a:t>command</a:t>
            </a:r>
          </a:p>
        </p:txBody>
      </p:sp>
      <p:sp>
        <p:nvSpPr>
          <p:cNvPr id="28" name="TextBox 27">
            <a:extLst>
              <a:ext uri="{FF2B5EF4-FFF2-40B4-BE49-F238E27FC236}">
                <a16:creationId xmlns:a16="http://schemas.microsoft.com/office/drawing/2014/main" id="{90110A39-35F7-4A7A-810D-C55E0F2F094F}"/>
              </a:ext>
            </a:extLst>
          </p:cNvPr>
          <p:cNvSpPr txBox="1"/>
          <p:nvPr/>
        </p:nvSpPr>
        <p:spPr>
          <a:xfrm>
            <a:off x="3376943" y="1800924"/>
            <a:ext cx="742384" cy="400110"/>
          </a:xfrm>
          <a:prstGeom prst="rect">
            <a:avLst/>
          </a:prstGeom>
          <a:noFill/>
        </p:spPr>
        <p:txBody>
          <a:bodyPr wrap="square" rtlCol="0">
            <a:spAutoFit/>
          </a:bodyPr>
          <a:lstStyle/>
          <a:p>
            <a:r>
              <a:rPr lang="en-US" sz="2000" dirty="0">
                <a:solidFill>
                  <a:schemeClr val="accent1">
                    <a:lumMod val="75000"/>
                  </a:schemeClr>
                </a:solidFill>
              </a:rPr>
              <a:t>flags</a:t>
            </a:r>
          </a:p>
        </p:txBody>
      </p:sp>
      <p:sp>
        <p:nvSpPr>
          <p:cNvPr id="29" name="TextBox 28">
            <a:extLst>
              <a:ext uri="{FF2B5EF4-FFF2-40B4-BE49-F238E27FC236}">
                <a16:creationId xmlns:a16="http://schemas.microsoft.com/office/drawing/2014/main" id="{43BD824E-5108-48BB-90FE-BAC3456BFE3B}"/>
              </a:ext>
            </a:extLst>
          </p:cNvPr>
          <p:cNvSpPr txBox="1"/>
          <p:nvPr/>
        </p:nvSpPr>
        <p:spPr>
          <a:xfrm>
            <a:off x="6765957" y="1763645"/>
            <a:ext cx="1358020" cy="400110"/>
          </a:xfrm>
          <a:prstGeom prst="rect">
            <a:avLst/>
          </a:prstGeom>
          <a:noFill/>
        </p:spPr>
        <p:txBody>
          <a:bodyPr wrap="square" rtlCol="0">
            <a:spAutoFit/>
          </a:bodyPr>
          <a:lstStyle/>
          <a:p>
            <a:r>
              <a:rPr lang="en-US" sz="2000" dirty="0">
                <a:solidFill>
                  <a:schemeClr val="accent1">
                    <a:lumMod val="75000"/>
                  </a:schemeClr>
                </a:solidFill>
              </a:rPr>
              <a:t>parameter</a:t>
            </a:r>
          </a:p>
        </p:txBody>
      </p:sp>
      <p:sp>
        <p:nvSpPr>
          <p:cNvPr id="30" name="TextBox 29">
            <a:extLst>
              <a:ext uri="{FF2B5EF4-FFF2-40B4-BE49-F238E27FC236}">
                <a16:creationId xmlns:a16="http://schemas.microsoft.com/office/drawing/2014/main" id="{F2A3AA2F-7B10-45FB-BF19-275515033DDC}"/>
              </a:ext>
            </a:extLst>
          </p:cNvPr>
          <p:cNvSpPr txBox="1"/>
          <p:nvPr/>
        </p:nvSpPr>
        <p:spPr>
          <a:xfrm>
            <a:off x="8984377" y="2317640"/>
            <a:ext cx="920114" cy="400110"/>
          </a:xfrm>
          <a:prstGeom prst="rect">
            <a:avLst/>
          </a:prstGeom>
          <a:noFill/>
        </p:spPr>
        <p:txBody>
          <a:bodyPr wrap="square" rtlCol="0">
            <a:spAutoFit/>
          </a:bodyPr>
          <a:lstStyle/>
          <a:p>
            <a:r>
              <a:rPr lang="en-US" sz="2000" dirty="0">
                <a:solidFill>
                  <a:schemeClr val="accent1">
                    <a:lumMod val="75000"/>
                  </a:schemeClr>
                </a:solidFill>
              </a:rPr>
              <a:t>target</a:t>
            </a:r>
          </a:p>
        </p:txBody>
      </p:sp>
      <p:sp>
        <p:nvSpPr>
          <p:cNvPr id="2" name="Date Placeholder 1">
            <a:extLst>
              <a:ext uri="{FF2B5EF4-FFF2-40B4-BE49-F238E27FC236}">
                <a16:creationId xmlns:a16="http://schemas.microsoft.com/office/drawing/2014/main" id="{F2DE5F07-8D11-480A-AB45-B7F236617498}"/>
              </a:ext>
            </a:extLst>
          </p:cNvPr>
          <p:cNvSpPr>
            <a:spLocks noGrp="1"/>
          </p:cNvSpPr>
          <p:nvPr>
            <p:ph type="dt" sz="half" idx="10"/>
          </p:nvPr>
        </p:nvSpPr>
        <p:spPr/>
        <p:txBody>
          <a:bodyPr/>
          <a:lstStyle/>
          <a:p>
            <a:fld id="{E2AD4BBA-24B4-4246-B5F5-585C656973A6}" type="datetime1">
              <a:rPr lang="en-US" smtClean="0"/>
              <a:t>5/18/2021</a:t>
            </a:fld>
            <a:endParaRPr lang="en-US" dirty="0"/>
          </a:p>
        </p:txBody>
      </p:sp>
      <p:sp>
        <p:nvSpPr>
          <p:cNvPr id="3" name="Footer Placeholder 2">
            <a:extLst>
              <a:ext uri="{FF2B5EF4-FFF2-40B4-BE49-F238E27FC236}">
                <a16:creationId xmlns:a16="http://schemas.microsoft.com/office/drawing/2014/main" id="{8DAD2FE2-C54A-4A88-9182-E3C98A2FF120}"/>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598897A3-B007-4FDC-AD42-0A0E09AC2B10}"/>
              </a:ext>
            </a:extLst>
          </p:cNvPr>
          <p:cNvSpPr>
            <a:spLocks noGrp="1"/>
          </p:cNvSpPr>
          <p:nvPr>
            <p:ph type="sldNum" sz="quarter" idx="12"/>
          </p:nvPr>
        </p:nvSpPr>
        <p:spPr/>
        <p:txBody>
          <a:bodyPr/>
          <a:lstStyle/>
          <a:p>
            <a:fld id="{DD321DBF-325B-3546-BAAF-4F6E3B3181FF}" type="slidenum">
              <a:rPr lang="en-US" smtClean="0"/>
              <a:pPr/>
              <a:t>12</a:t>
            </a:fld>
            <a:endParaRPr lang="en-US" dirty="0"/>
          </a:p>
        </p:txBody>
      </p:sp>
    </p:spTree>
    <p:extLst>
      <p:ext uri="{BB962C8B-B14F-4D97-AF65-F5344CB8AC3E}">
        <p14:creationId xmlns:p14="http://schemas.microsoft.com/office/powerpoint/2010/main" val="40591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185322" y="1773057"/>
            <a:ext cx="1821355" cy="1124667"/>
          </a:xfrm>
          <a:prstGeom prst="rect">
            <a:avLst/>
          </a:prstGeom>
        </p:spPr>
        <p:txBody>
          <a:bodyPr vert="horz" wrap="square" lIns="0" tIns="16510" rIns="0" bIns="0" rtlCol="0">
            <a:spAutoFit/>
          </a:bodyPr>
          <a:lstStyle/>
          <a:p>
            <a:pPr marL="12700">
              <a:lnSpc>
                <a:spcPct val="100000"/>
              </a:lnSpc>
              <a:spcBef>
                <a:spcPts val="130"/>
              </a:spcBef>
            </a:pPr>
            <a:r>
              <a:rPr sz="7200" spc="215" dirty="0">
                <a:solidFill>
                  <a:srgbClr val="2F2B20"/>
                </a:solidFill>
                <a:latin typeface="Helvetica" panose="020B0604020202020204" pitchFamily="34" charset="0"/>
                <a:cs typeface="Helvetica" panose="020B0604020202020204" pitchFamily="34" charset="0"/>
              </a:rPr>
              <a:t>m</a:t>
            </a:r>
            <a:r>
              <a:rPr sz="7200" spc="-100" dirty="0">
                <a:solidFill>
                  <a:srgbClr val="2F2B20"/>
                </a:solidFill>
                <a:latin typeface="Helvetica" panose="020B0604020202020204" pitchFamily="34" charset="0"/>
                <a:cs typeface="Helvetica" panose="020B0604020202020204" pitchFamily="34" charset="0"/>
              </a:rPr>
              <a:t>an</a:t>
            </a:r>
            <a:endParaRPr sz="7200" dirty="0">
              <a:latin typeface="Helvetica" panose="020B0604020202020204" pitchFamily="34" charset="0"/>
              <a:cs typeface="Helvetica" panose="020B0604020202020204" pitchFamily="34" charset="0"/>
            </a:endParaRPr>
          </a:p>
        </p:txBody>
      </p:sp>
      <p:sp>
        <p:nvSpPr>
          <p:cNvPr id="12" name="object 12"/>
          <p:cNvSpPr txBox="1">
            <a:spLocks noGrp="1"/>
          </p:cNvSpPr>
          <p:nvPr>
            <p:ph type="ftr" sz="quarter" idx="11"/>
          </p:nvPr>
        </p:nvSpPr>
        <p:spPr>
          <a:xfrm>
            <a:off x="4122303" y="6443053"/>
            <a:ext cx="4114800" cy="191719"/>
          </a:xfrm>
          <a:prstGeom prst="rect">
            <a:avLst/>
          </a:prstGeom>
        </p:spPr>
        <p:txBody>
          <a:bodyPr vert="horz" wrap="square" lIns="0" tIns="6985" rIns="0" bIns="0" rtlCol="0">
            <a:spAutoFit/>
          </a:bodyPr>
          <a:lstStyle/>
          <a:p>
            <a:pPr marL="12700">
              <a:lnSpc>
                <a:spcPct val="100000"/>
              </a:lnSpc>
              <a:spcBef>
                <a:spcPts val="55"/>
              </a:spcBef>
            </a:pPr>
            <a:r>
              <a:rPr lang="en-US"/>
              <a:t>Intro to HPC</a:t>
            </a:r>
            <a:endParaRPr spc="10" dirty="0"/>
          </a:p>
        </p:txBody>
      </p:sp>
      <p:sp>
        <p:nvSpPr>
          <p:cNvPr id="9" name="object 9"/>
          <p:cNvSpPr txBox="1"/>
          <p:nvPr/>
        </p:nvSpPr>
        <p:spPr>
          <a:xfrm>
            <a:off x="838200" y="4898019"/>
            <a:ext cx="10131733" cy="910699"/>
          </a:xfrm>
          <a:prstGeom prst="rect">
            <a:avLst/>
          </a:prstGeom>
        </p:spPr>
        <p:txBody>
          <a:bodyPr vert="horz" wrap="square" lIns="0" tIns="12065" rIns="0" bIns="0" rtlCol="0">
            <a:spAutoFit/>
          </a:bodyPr>
          <a:lstStyle/>
          <a:p>
            <a:pPr marL="12700" marR="5080">
              <a:lnSpc>
                <a:spcPct val="119800"/>
              </a:lnSpc>
              <a:spcBef>
                <a:spcPts val="95"/>
              </a:spcBef>
            </a:pPr>
            <a:r>
              <a:rPr lang="en-US" sz="2550" dirty="0">
                <a:latin typeface="Arial"/>
                <a:cs typeface="Arial"/>
              </a:rPr>
              <a:t>Note: You can google commands too!</a:t>
            </a:r>
            <a:br>
              <a:rPr lang="en-US" sz="2550" dirty="0">
                <a:solidFill>
                  <a:srgbClr val="0563C1"/>
                </a:solidFill>
                <a:latin typeface="Arial"/>
                <a:cs typeface="Arial"/>
                <a:hlinkClick r:id="rId2">
                  <a:extLst>
                    <a:ext uri="{A12FA001-AC4F-418D-AE19-62706E023703}">
                      <ahyp:hlinkClr xmlns:ahyp="http://schemas.microsoft.com/office/drawing/2018/hyperlinkcolor" val="tx"/>
                    </a:ext>
                  </a:extLst>
                </a:hlinkClick>
              </a:rPr>
            </a:br>
            <a:r>
              <a:rPr lang="en-US" sz="2550" dirty="0">
                <a:solidFill>
                  <a:srgbClr val="0563C1"/>
                </a:solidFill>
                <a:latin typeface="Arial"/>
                <a:cs typeface="Arial"/>
                <a:hlinkClick r:id="rId2">
                  <a:extLst>
                    <a:ext uri="{A12FA001-AC4F-418D-AE19-62706E023703}">
                      <ahyp:hlinkClr xmlns:ahyp="http://schemas.microsoft.com/office/drawing/2018/hyperlinkcolor" val="tx"/>
                    </a:ext>
                  </a:extLst>
                </a:hlinkClick>
              </a:rPr>
              <a:t>https://man7.org/linux/man-pages/man1/man.1.html</a:t>
            </a:r>
            <a:endParaRPr lang="en-US" sz="2550" dirty="0">
              <a:latin typeface="Arial"/>
              <a:cs typeface="Arial"/>
            </a:endParaRPr>
          </a:p>
        </p:txBody>
      </p:sp>
      <p:sp>
        <p:nvSpPr>
          <p:cNvPr id="21" name="Rectangle 20">
            <a:extLst>
              <a:ext uri="{FF2B5EF4-FFF2-40B4-BE49-F238E27FC236}">
                <a16:creationId xmlns:a16="http://schemas.microsoft.com/office/drawing/2014/main" id="{8CA0A198-C9B8-4E6D-8A71-D7DC205BF532}"/>
              </a:ext>
            </a:extLst>
          </p:cNvPr>
          <p:cNvSpPr/>
          <p:nvPr/>
        </p:nvSpPr>
        <p:spPr>
          <a:xfrm>
            <a:off x="4206168" y="6323729"/>
            <a:ext cx="3505479" cy="390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bject 2">
            <a:extLst>
              <a:ext uri="{FF2B5EF4-FFF2-40B4-BE49-F238E27FC236}">
                <a16:creationId xmlns:a16="http://schemas.microsoft.com/office/drawing/2014/main" id="{5DA1C66A-24FB-4A9D-9C65-487D5394C58F}"/>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The most important Linux command:</a:t>
            </a:r>
          </a:p>
        </p:txBody>
      </p:sp>
      <p:sp>
        <p:nvSpPr>
          <p:cNvPr id="11" name="TextBox 10">
            <a:extLst>
              <a:ext uri="{FF2B5EF4-FFF2-40B4-BE49-F238E27FC236}">
                <a16:creationId xmlns:a16="http://schemas.microsoft.com/office/drawing/2014/main" id="{EE7C8FFA-8563-42C5-8094-163564786CEA}"/>
              </a:ext>
            </a:extLst>
          </p:cNvPr>
          <p:cNvSpPr txBox="1"/>
          <p:nvPr/>
        </p:nvSpPr>
        <p:spPr>
          <a:xfrm>
            <a:off x="4724399" y="3313946"/>
            <a:ext cx="2743200" cy="707886"/>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z="2000" spc="-6" dirty="0">
                <a:solidFill>
                  <a:srgbClr val="0070C0"/>
                </a:solidFill>
                <a:latin typeface="Consolas" panose="020B0609020204030204" pitchFamily="49" charset="0"/>
                <a:cs typeface="Courier New"/>
              </a:rPr>
              <a:t>$ man </a:t>
            </a:r>
            <a:r>
              <a:rPr lang="en-US" sz="2000" spc="-6" dirty="0">
                <a:solidFill>
                  <a:srgbClr val="FF0000"/>
                </a:solidFill>
                <a:latin typeface="Consolas" panose="020B0609020204030204" pitchFamily="49" charset="0"/>
                <a:cs typeface="Courier New"/>
              </a:rPr>
              <a:t>&lt;command&gt;</a:t>
            </a:r>
          </a:p>
          <a:p>
            <a:pPr marL="241100" indent="-228411">
              <a:buClr>
                <a:srgbClr val="A9A57C"/>
              </a:buClr>
              <a:tabLst>
                <a:tab pos="241100" algn="l"/>
              </a:tabLst>
            </a:pPr>
            <a:r>
              <a:rPr lang="en-US" sz="2000" spc="-6" dirty="0">
                <a:solidFill>
                  <a:srgbClr val="0070C0"/>
                </a:solidFill>
                <a:latin typeface="Consolas" panose="020B0609020204030204" pitchFamily="49" charset="0"/>
                <a:cs typeface="Courier New"/>
              </a:rPr>
              <a:t>$ man -k </a:t>
            </a:r>
            <a:r>
              <a:rPr lang="en-US" sz="2000" spc="-6" dirty="0">
                <a:solidFill>
                  <a:srgbClr val="FF0000"/>
                </a:solidFill>
                <a:latin typeface="Consolas" panose="020B0609020204030204" pitchFamily="49" charset="0"/>
                <a:cs typeface="Courier New"/>
              </a:rPr>
              <a:t>&lt;keyword&gt;</a:t>
            </a:r>
          </a:p>
        </p:txBody>
      </p:sp>
      <p:sp>
        <p:nvSpPr>
          <p:cNvPr id="2" name="Date Placeholder 1">
            <a:extLst>
              <a:ext uri="{FF2B5EF4-FFF2-40B4-BE49-F238E27FC236}">
                <a16:creationId xmlns:a16="http://schemas.microsoft.com/office/drawing/2014/main" id="{7699FCF3-9592-4E88-BE29-52448B84F899}"/>
              </a:ext>
            </a:extLst>
          </p:cNvPr>
          <p:cNvSpPr>
            <a:spLocks noGrp="1"/>
          </p:cNvSpPr>
          <p:nvPr>
            <p:ph type="dt" sz="half" idx="10"/>
          </p:nvPr>
        </p:nvSpPr>
        <p:spPr/>
        <p:txBody>
          <a:bodyPr/>
          <a:lstStyle/>
          <a:p>
            <a:fld id="{11B6C489-FC0A-48F9-80B4-64E7F215706B}" type="datetime1">
              <a:rPr lang="en-US" smtClean="0"/>
              <a:t>5/18/2021</a:t>
            </a:fld>
            <a:endParaRPr lang="en-US"/>
          </a:p>
        </p:txBody>
      </p:sp>
      <p:sp>
        <p:nvSpPr>
          <p:cNvPr id="3" name="Slide Number Placeholder 2">
            <a:extLst>
              <a:ext uri="{FF2B5EF4-FFF2-40B4-BE49-F238E27FC236}">
                <a16:creationId xmlns:a16="http://schemas.microsoft.com/office/drawing/2014/main" id="{786EF0F8-368C-41BB-A4D1-0ACE52EE5428}"/>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116910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845DD078-F4C2-4793-A7D8-2AB3A8EEE259}"/>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Filesystem Commands</a:t>
            </a:r>
          </a:p>
        </p:txBody>
      </p:sp>
      <p:graphicFrame>
        <p:nvGraphicFramePr>
          <p:cNvPr id="4" name="Table 6">
            <a:extLst>
              <a:ext uri="{FF2B5EF4-FFF2-40B4-BE49-F238E27FC236}">
                <a16:creationId xmlns:a16="http://schemas.microsoft.com/office/drawing/2014/main" id="{29BD6F82-1724-4A5A-95C1-9C58FEC0F8AB}"/>
              </a:ext>
            </a:extLst>
          </p:cNvPr>
          <p:cNvGraphicFramePr>
            <a:graphicFrameLocks noGrp="1"/>
          </p:cNvGraphicFramePr>
          <p:nvPr>
            <p:extLst>
              <p:ext uri="{D42A27DB-BD31-4B8C-83A1-F6EECF244321}">
                <p14:modId xmlns:p14="http://schemas.microsoft.com/office/powerpoint/2010/main" val="745416853"/>
              </p:ext>
            </p:extLst>
          </p:nvPr>
        </p:nvGraphicFramePr>
        <p:xfrm>
          <a:off x="931333" y="1510487"/>
          <a:ext cx="10329334" cy="4455703"/>
        </p:xfrm>
        <a:graphic>
          <a:graphicData uri="http://schemas.openxmlformats.org/drawingml/2006/table">
            <a:tbl>
              <a:tblPr firstRow="1" bandRow="1">
                <a:tableStyleId>{5C22544A-7EE6-4342-B048-85BDC9FD1C3A}</a:tableStyleId>
              </a:tblPr>
              <a:tblGrid>
                <a:gridCol w="2065867">
                  <a:extLst>
                    <a:ext uri="{9D8B030D-6E8A-4147-A177-3AD203B41FA5}">
                      <a16:colId xmlns:a16="http://schemas.microsoft.com/office/drawing/2014/main" val="4214635505"/>
                    </a:ext>
                  </a:extLst>
                </a:gridCol>
                <a:gridCol w="8263467">
                  <a:extLst>
                    <a:ext uri="{9D8B030D-6E8A-4147-A177-3AD203B41FA5}">
                      <a16:colId xmlns:a16="http://schemas.microsoft.com/office/drawing/2014/main" val="2533299337"/>
                    </a:ext>
                  </a:extLst>
                </a:gridCol>
              </a:tblGrid>
              <a:tr h="285106">
                <a:tc>
                  <a:txBody>
                    <a:bodyPr/>
                    <a:lstStyle/>
                    <a:p>
                      <a:r>
                        <a:rPr lang="en-US" dirty="0"/>
                        <a:t>Command</a:t>
                      </a:r>
                    </a:p>
                  </a:txBody>
                  <a:tcPr/>
                </a:tc>
                <a:tc>
                  <a:txBody>
                    <a:bodyPr/>
                    <a:lstStyle/>
                    <a:p>
                      <a:r>
                        <a:rPr lang="en-US" dirty="0"/>
                        <a:t>Description</a:t>
                      </a:r>
                    </a:p>
                  </a:txBody>
                  <a:tcPr/>
                </a:tc>
                <a:extLst>
                  <a:ext uri="{0D108BD9-81ED-4DB2-BD59-A6C34878D82A}">
                    <a16:rowId xmlns:a16="http://schemas.microsoft.com/office/drawing/2014/main" val="3468042368"/>
                  </a:ext>
                </a:extLst>
              </a:tr>
              <a:tr h="285106">
                <a:tc>
                  <a:txBody>
                    <a:bodyPr/>
                    <a:lstStyle/>
                    <a:p>
                      <a:r>
                        <a:rPr lang="en-US" dirty="0">
                          <a:solidFill>
                            <a:schemeClr val="accent1">
                              <a:lumMod val="75000"/>
                            </a:schemeClr>
                          </a:solidFill>
                          <a:latin typeface="Consolas" panose="020B0609020204030204" pitchFamily="49" charset="0"/>
                        </a:rPr>
                        <a:t>pwd</a:t>
                      </a:r>
                    </a:p>
                  </a:txBody>
                  <a:tcPr/>
                </a:tc>
                <a:tc>
                  <a:txBody>
                    <a:bodyPr/>
                    <a:lstStyle/>
                    <a:p>
                      <a:r>
                        <a:rPr lang="en-US" sz="1800" spc="35" dirty="0">
                          <a:solidFill>
                            <a:srgbClr val="2F2B20"/>
                          </a:solidFill>
                          <a:latin typeface="+mn-lt"/>
                          <a:cs typeface="Arial"/>
                        </a:rPr>
                        <a:t>prints </a:t>
                      </a:r>
                      <a:r>
                        <a:rPr lang="en-US" sz="1800" spc="15" dirty="0">
                          <a:solidFill>
                            <a:srgbClr val="2F2B20"/>
                          </a:solidFill>
                          <a:latin typeface="+mn-lt"/>
                          <a:cs typeface="Arial"/>
                        </a:rPr>
                        <a:t>full </a:t>
                      </a:r>
                      <a:r>
                        <a:rPr lang="en-US" sz="1800" spc="40" dirty="0">
                          <a:solidFill>
                            <a:srgbClr val="2F2B20"/>
                          </a:solidFill>
                          <a:latin typeface="+mn-lt"/>
                          <a:cs typeface="Arial"/>
                        </a:rPr>
                        <a:t>path </a:t>
                      </a:r>
                      <a:r>
                        <a:rPr lang="en-US" sz="1800" spc="75" dirty="0">
                          <a:solidFill>
                            <a:srgbClr val="2F2B20"/>
                          </a:solidFill>
                          <a:latin typeface="+mn-lt"/>
                          <a:cs typeface="Arial"/>
                        </a:rPr>
                        <a:t>to </a:t>
                      </a:r>
                      <a:r>
                        <a:rPr lang="en-US" sz="1800" spc="25" dirty="0">
                          <a:solidFill>
                            <a:srgbClr val="2F2B20"/>
                          </a:solidFill>
                          <a:latin typeface="+mn-lt"/>
                          <a:cs typeface="Arial"/>
                        </a:rPr>
                        <a:t>current</a:t>
                      </a:r>
                      <a:r>
                        <a:rPr lang="en-US" sz="1800" spc="-5" dirty="0">
                          <a:solidFill>
                            <a:srgbClr val="2F2B20"/>
                          </a:solidFill>
                          <a:latin typeface="+mn-lt"/>
                          <a:cs typeface="Arial"/>
                        </a:rPr>
                        <a:t> </a:t>
                      </a:r>
                      <a:r>
                        <a:rPr lang="en-US" sz="1800" spc="30" dirty="0">
                          <a:solidFill>
                            <a:srgbClr val="2F2B20"/>
                          </a:solidFill>
                          <a:latin typeface="+mn-lt"/>
                          <a:cs typeface="Arial"/>
                        </a:rPr>
                        <a:t>directory</a:t>
                      </a:r>
                      <a:endParaRPr lang="en-US" dirty="0"/>
                    </a:p>
                  </a:txBody>
                  <a:tcPr/>
                </a:tc>
                <a:extLst>
                  <a:ext uri="{0D108BD9-81ED-4DB2-BD59-A6C34878D82A}">
                    <a16:rowId xmlns:a16="http://schemas.microsoft.com/office/drawing/2014/main" val="239020390"/>
                  </a:ext>
                </a:extLst>
              </a:tr>
              <a:tr h="285106">
                <a:tc>
                  <a:txBody>
                    <a:bodyPr/>
                    <a:lstStyle/>
                    <a:p>
                      <a:r>
                        <a:rPr lang="en-US" dirty="0">
                          <a:solidFill>
                            <a:schemeClr val="accent1">
                              <a:lumMod val="75000"/>
                            </a:schemeClr>
                          </a:solidFill>
                          <a:latin typeface="Consolas" panose="020B0609020204030204" pitchFamily="49" charset="0"/>
                        </a:rPr>
                        <a:t>cd</a:t>
                      </a:r>
                    </a:p>
                  </a:txBody>
                  <a:tcPr/>
                </a:tc>
                <a:tc>
                  <a:txBody>
                    <a:bodyPr/>
                    <a:lstStyle/>
                    <a:p>
                      <a:r>
                        <a:rPr lang="en-US" sz="1800" spc="25" dirty="0">
                          <a:solidFill>
                            <a:srgbClr val="2F2B20"/>
                          </a:solidFill>
                          <a:latin typeface="+mn-lt"/>
                          <a:cs typeface="Arial"/>
                        </a:rPr>
                        <a:t>changes </a:t>
                      </a:r>
                      <a:r>
                        <a:rPr lang="en-US" sz="1800" spc="30" dirty="0">
                          <a:solidFill>
                            <a:srgbClr val="2F2B20"/>
                          </a:solidFill>
                          <a:latin typeface="+mn-lt"/>
                          <a:cs typeface="Arial"/>
                        </a:rPr>
                        <a:t>directory; can </a:t>
                      </a:r>
                      <a:r>
                        <a:rPr lang="en-US" sz="1800" dirty="0">
                          <a:solidFill>
                            <a:srgbClr val="2F2B20"/>
                          </a:solidFill>
                          <a:latin typeface="+mn-lt"/>
                          <a:cs typeface="Arial"/>
                        </a:rPr>
                        <a:t>use </a:t>
                      </a:r>
                      <a:r>
                        <a:rPr lang="en-US" sz="1800" spc="15" dirty="0">
                          <a:solidFill>
                            <a:srgbClr val="2F2B20"/>
                          </a:solidFill>
                          <a:latin typeface="+mn-lt"/>
                          <a:cs typeface="Arial"/>
                        </a:rPr>
                        <a:t>full </a:t>
                      </a:r>
                      <a:r>
                        <a:rPr lang="en-US" sz="1800" spc="30" dirty="0">
                          <a:solidFill>
                            <a:srgbClr val="2F2B20"/>
                          </a:solidFill>
                          <a:latin typeface="+mn-lt"/>
                          <a:cs typeface="Arial"/>
                        </a:rPr>
                        <a:t>or </a:t>
                      </a:r>
                      <a:r>
                        <a:rPr lang="en-US" sz="1800" dirty="0">
                          <a:solidFill>
                            <a:srgbClr val="2F2B20"/>
                          </a:solidFill>
                          <a:latin typeface="+mn-lt"/>
                          <a:cs typeface="Arial"/>
                        </a:rPr>
                        <a:t>relative </a:t>
                      </a:r>
                      <a:r>
                        <a:rPr lang="en-US" sz="1800" spc="40" dirty="0">
                          <a:solidFill>
                            <a:srgbClr val="2F2B20"/>
                          </a:solidFill>
                          <a:latin typeface="+mn-lt"/>
                          <a:cs typeface="Arial"/>
                        </a:rPr>
                        <a:t>path </a:t>
                      </a:r>
                      <a:r>
                        <a:rPr lang="en-US" sz="1800" spc="-5" dirty="0">
                          <a:solidFill>
                            <a:srgbClr val="2F2B20"/>
                          </a:solidFill>
                          <a:latin typeface="+mn-lt"/>
                          <a:cs typeface="Arial"/>
                        </a:rPr>
                        <a:t>as</a:t>
                      </a:r>
                      <a:r>
                        <a:rPr lang="en-US" sz="1800" spc="140" dirty="0">
                          <a:solidFill>
                            <a:srgbClr val="2F2B20"/>
                          </a:solidFill>
                          <a:latin typeface="+mn-lt"/>
                          <a:cs typeface="Arial"/>
                        </a:rPr>
                        <a:t> </a:t>
                      </a:r>
                      <a:r>
                        <a:rPr lang="en-US" sz="1800" spc="25" dirty="0">
                          <a:solidFill>
                            <a:srgbClr val="2F2B20"/>
                          </a:solidFill>
                          <a:latin typeface="+mn-lt"/>
                          <a:cs typeface="Arial"/>
                        </a:rPr>
                        <a:t>target</a:t>
                      </a:r>
                      <a:endParaRPr lang="en-US" dirty="0"/>
                    </a:p>
                  </a:txBody>
                  <a:tcPr/>
                </a:tc>
                <a:extLst>
                  <a:ext uri="{0D108BD9-81ED-4DB2-BD59-A6C34878D82A}">
                    <a16:rowId xmlns:a16="http://schemas.microsoft.com/office/drawing/2014/main" val="940918747"/>
                  </a:ext>
                </a:extLst>
              </a:tr>
              <a:tr h="285106">
                <a:tc>
                  <a:txBody>
                    <a:bodyPr/>
                    <a:lstStyle/>
                    <a:p>
                      <a:r>
                        <a:rPr lang="en-US" dirty="0">
                          <a:solidFill>
                            <a:schemeClr val="accent1">
                              <a:lumMod val="75000"/>
                            </a:schemeClr>
                          </a:solidFill>
                          <a:latin typeface="Consolas" panose="020B0609020204030204" pitchFamily="49" charset="0"/>
                        </a:rPr>
                        <a:t>mkdir</a:t>
                      </a:r>
                    </a:p>
                  </a:txBody>
                  <a:tcPr/>
                </a:tc>
                <a:tc>
                  <a:txBody>
                    <a:bodyPr/>
                    <a:lstStyle/>
                    <a:p>
                      <a:r>
                        <a:rPr lang="en-US" sz="1800" spc="10" dirty="0">
                          <a:solidFill>
                            <a:srgbClr val="2F2B20"/>
                          </a:solidFill>
                          <a:latin typeface="+mn-lt"/>
                          <a:cs typeface="Arial"/>
                        </a:rPr>
                        <a:t>creates </a:t>
                      </a:r>
                      <a:r>
                        <a:rPr lang="en-US" sz="1800" spc="-30" dirty="0">
                          <a:solidFill>
                            <a:srgbClr val="2F2B20"/>
                          </a:solidFill>
                          <a:latin typeface="+mn-lt"/>
                          <a:cs typeface="Arial"/>
                        </a:rPr>
                        <a:t>a </a:t>
                      </a:r>
                      <a:r>
                        <a:rPr lang="en-US" sz="1800" spc="35" dirty="0">
                          <a:solidFill>
                            <a:srgbClr val="2F2B20"/>
                          </a:solidFill>
                          <a:latin typeface="+mn-lt"/>
                          <a:cs typeface="Arial"/>
                        </a:rPr>
                        <a:t>subdirectory </a:t>
                      </a:r>
                      <a:r>
                        <a:rPr lang="en-US" sz="1800" spc="5" dirty="0">
                          <a:solidFill>
                            <a:srgbClr val="2F2B20"/>
                          </a:solidFill>
                          <a:latin typeface="+mn-lt"/>
                          <a:cs typeface="Arial"/>
                        </a:rPr>
                        <a:t>in </a:t>
                      </a:r>
                      <a:r>
                        <a:rPr lang="en-US" sz="1800" spc="25" dirty="0">
                          <a:solidFill>
                            <a:srgbClr val="2F2B20"/>
                          </a:solidFill>
                          <a:latin typeface="+mn-lt"/>
                          <a:cs typeface="Arial"/>
                        </a:rPr>
                        <a:t>the current</a:t>
                      </a:r>
                      <a:r>
                        <a:rPr lang="en-US" sz="1800" spc="185" dirty="0">
                          <a:solidFill>
                            <a:srgbClr val="2F2B20"/>
                          </a:solidFill>
                          <a:latin typeface="+mn-lt"/>
                          <a:cs typeface="Arial"/>
                        </a:rPr>
                        <a:t> </a:t>
                      </a:r>
                      <a:r>
                        <a:rPr lang="en-US" sz="1800" spc="30" dirty="0">
                          <a:solidFill>
                            <a:srgbClr val="2F2B20"/>
                          </a:solidFill>
                          <a:latin typeface="+mn-lt"/>
                          <a:cs typeface="Arial"/>
                        </a:rPr>
                        <a:t>directory</a:t>
                      </a:r>
                      <a:endParaRPr lang="en-US" dirty="0"/>
                    </a:p>
                  </a:txBody>
                  <a:tcPr/>
                </a:tc>
                <a:extLst>
                  <a:ext uri="{0D108BD9-81ED-4DB2-BD59-A6C34878D82A}">
                    <a16:rowId xmlns:a16="http://schemas.microsoft.com/office/drawing/2014/main" val="672092781"/>
                  </a:ext>
                </a:extLst>
              </a:tr>
              <a:tr h="285106">
                <a:tc>
                  <a:txBody>
                    <a:bodyPr/>
                    <a:lstStyle/>
                    <a:p>
                      <a:r>
                        <a:rPr lang="en-US" dirty="0">
                          <a:solidFill>
                            <a:schemeClr val="accent1">
                              <a:lumMod val="75000"/>
                            </a:schemeClr>
                          </a:solidFill>
                          <a:latin typeface="Consolas" panose="020B0609020204030204" pitchFamily="49" charset="0"/>
                        </a:rPr>
                        <a:t>rmdir</a:t>
                      </a:r>
                    </a:p>
                  </a:txBody>
                  <a:tcPr/>
                </a:tc>
                <a:tc>
                  <a:txBody>
                    <a:bodyPr/>
                    <a:lstStyle/>
                    <a:p>
                      <a:r>
                        <a:rPr lang="en-US" sz="1800" spc="5" dirty="0">
                          <a:solidFill>
                            <a:srgbClr val="2F2B20"/>
                          </a:solidFill>
                          <a:latin typeface="+mn-lt"/>
                          <a:cs typeface="Arial"/>
                        </a:rPr>
                        <a:t>removes </a:t>
                      </a:r>
                      <a:r>
                        <a:rPr lang="en-US" sz="1800" spc="-5" dirty="0">
                          <a:solidFill>
                            <a:srgbClr val="2F2B20"/>
                          </a:solidFill>
                          <a:latin typeface="+mn-lt"/>
                          <a:cs typeface="Arial"/>
                        </a:rPr>
                        <a:t>an </a:t>
                      </a:r>
                      <a:r>
                        <a:rPr lang="en-US" sz="1800" spc="50" dirty="0">
                          <a:solidFill>
                            <a:srgbClr val="2F2B20"/>
                          </a:solidFill>
                          <a:latin typeface="+mn-lt"/>
                          <a:cs typeface="Arial"/>
                        </a:rPr>
                        <a:t>empty</a:t>
                      </a:r>
                      <a:r>
                        <a:rPr lang="en-US" sz="1800" spc="175" dirty="0">
                          <a:solidFill>
                            <a:srgbClr val="2F2B20"/>
                          </a:solidFill>
                          <a:latin typeface="+mn-lt"/>
                          <a:cs typeface="Arial"/>
                        </a:rPr>
                        <a:t> </a:t>
                      </a:r>
                      <a:r>
                        <a:rPr lang="en-US" sz="1800" spc="30" dirty="0">
                          <a:solidFill>
                            <a:srgbClr val="2F2B20"/>
                          </a:solidFill>
                          <a:latin typeface="+mn-lt"/>
                          <a:cs typeface="Arial"/>
                        </a:rPr>
                        <a:t>directory</a:t>
                      </a:r>
                      <a:endParaRPr lang="en-US" dirty="0"/>
                    </a:p>
                  </a:txBody>
                  <a:tcPr/>
                </a:tc>
                <a:extLst>
                  <a:ext uri="{0D108BD9-81ED-4DB2-BD59-A6C34878D82A}">
                    <a16:rowId xmlns:a16="http://schemas.microsoft.com/office/drawing/2014/main" val="593309947"/>
                  </a:ext>
                </a:extLst>
              </a:tr>
              <a:tr h="285106">
                <a:tc>
                  <a:txBody>
                    <a:bodyPr/>
                    <a:lstStyle/>
                    <a:p>
                      <a:r>
                        <a:rPr lang="en-US" dirty="0">
                          <a:solidFill>
                            <a:schemeClr val="accent1">
                              <a:lumMod val="75000"/>
                            </a:schemeClr>
                          </a:solidFill>
                          <a:latin typeface="Consolas" panose="020B0609020204030204" pitchFamily="49" charset="0"/>
                        </a:rPr>
                        <a:t>rm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5" dirty="0">
                          <a:solidFill>
                            <a:srgbClr val="2F2B20"/>
                          </a:solidFill>
                          <a:latin typeface="+mn-lt"/>
                          <a:cs typeface="Arial"/>
                        </a:rPr>
                        <a:t>removes </a:t>
                      </a:r>
                      <a:r>
                        <a:rPr lang="en-US" sz="1800" spc="-30" dirty="0">
                          <a:solidFill>
                            <a:srgbClr val="2F2B20"/>
                          </a:solidFill>
                          <a:latin typeface="+mn-lt"/>
                          <a:cs typeface="Arial"/>
                        </a:rPr>
                        <a:t>a </a:t>
                      </a:r>
                      <a:r>
                        <a:rPr lang="en-US" sz="1800" spc="0" dirty="0">
                          <a:solidFill>
                            <a:srgbClr val="2F2B20"/>
                          </a:solidFill>
                          <a:latin typeface="+mn-lt"/>
                          <a:cs typeface="Arial"/>
                        </a:rPr>
                        <a:t>file </a:t>
                      </a:r>
                      <a:r>
                        <a:rPr lang="en-US" sz="1800" spc="-40" dirty="0">
                          <a:solidFill>
                            <a:srgbClr val="2F2B20"/>
                          </a:solidFill>
                          <a:latin typeface="+mn-lt"/>
                          <a:cs typeface="Arial"/>
                        </a:rPr>
                        <a:t>(</a:t>
                      </a:r>
                      <a:r>
                        <a:rPr lang="en-US" sz="1800" spc="-40" dirty="0">
                          <a:solidFill>
                            <a:srgbClr val="2F2B20"/>
                          </a:solidFill>
                          <a:latin typeface="Courier New"/>
                          <a:cs typeface="Courier New"/>
                        </a:rPr>
                        <a:t>rm </a:t>
                      </a:r>
                      <a:r>
                        <a:rPr lang="en-US" sz="1800" spc="15" dirty="0">
                          <a:solidFill>
                            <a:srgbClr val="2F2B20"/>
                          </a:solidFill>
                          <a:latin typeface="Courier New"/>
                          <a:cs typeface="Courier New"/>
                        </a:rPr>
                        <a:t>-r </a:t>
                      </a:r>
                      <a:r>
                        <a:rPr lang="en-US" sz="1800" spc="5" dirty="0">
                          <a:solidFill>
                            <a:srgbClr val="2F2B20"/>
                          </a:solidFill>
                          <a:latin typeface="+mn-lt"/>
                          <a:cs typeface="Arial"/>
                        </a:rPr>
                        <a:t>removes </a:t>
                      </a:r>
                      <a:r>
                        <a:rPr lang="en-US" sz="1800" spc="-30" dirty="0">
                          <a:solidFill>
                            <a:srgbClr val="2F2B20"/>
                          </a:solidFill>
                          <a:latin typeface="+mn-lt"/>
                          <a:cs typeface="Arial"/>
                        </a:rPr>
                        <a:t>a </a:t>
                      </a:r>
                      <a:r>
                        <a:rPr lang="en-US" sz="1800" spc="30" dirty="0">
                          <a:solidFill>
                            <a:srgbClr val="2F2B20"/>
                          </a:solidFill>
                          <a:latin typeface="+mn-lt"/>
                          <a:cs typeface="Arial"/>
                        </a:rPr>
                        <a:t>directory </a:t>
                      </a:r>
                      <a:r>
                        <a:rPr lang="en-US" sz="1800" spc="25" dirty="0">
                          <a:solidFill>
                            <a:srgbClr val="2F2B20"/>
                          </a:solidFill>
                          <a:latin typeface="+mn-lt"/>
                          <a:cs typeface="Arial"/>
                        </a:rPr>
                        <a:t>and </a:t>
                      </a:r>
                      <a:r>
                        <a:rPr lang="en-US" sz="1800" spc="-5" dirty="0">
                          <a:solidFill>
                            <a:srgbClr val="2F2B20"/>
                          </a:solidFill>
                          <a:latin typeface="+mn-lt"/>
                          <a:cs typeface="Arial"/>
                        </a:rPr>
                        <a:t>all </a:t>
                      </a:r>
                      <a:r>
                        <a:rPr lang="en-US" sz="1800" spc="30" dirty="0">
                          <a:solidFill>
                            <a:srgbClr val="2F2B20"/>
                          </a:solidFill>
                          <a:latin typeface="+mn-lt"/>
                          <a:cs typeface="Arial"/>
                        </a:rPr>
                        <a:t>its </a:t>
                      </a:r>
                      <a:r>
                        <a:rPr lang="en-US" sz="1800" spc="15" dirty="0">
                          <a:solidFill>
                            <a:srgbClr val="2F2B20"/>
                          </a:solidFill>
                          <a:latin typeface="+mn-lt"/>
                          <a:cs typeface="Arial"/>
                        </a:rPr>
                        <a:t>contents)</a:t>
                      </a:r>
                      <a:endParaRPr lang="en-US" sz="1800" dirty="0">
                        <a:latin typeface="+mn-lt"/>
                        <a:cs typeface="Arial"/>
                      </a:endParaRPr>
                    </a:p>
                  </a:txBody>
                  <a:tcPr/>
                </a:tc>
                <a:extLst>
                  <a:ext uri="{0D108BD9-81ED-4DB2-BD59-A6C34878D82A}">
                    <a16:rowId xmlns:a16="http://schemas.microsoft.com/office/drawing/2014/main" val="2899929330"/>
                  </a:ext>
                </a:extLst>
              </a:tr>
              <a:tr h="285106">
                <a:tc>
                  <a:txBody>
                    <a:bodyPr/>
                    <a:lstStyle/>
                    <a:p>
                      <a:r>
                        <a:rPr lang="en-US" dirty="0">
                          <a:solidFill>
                            <a:schemeClr val="accent1">
                              <a:lumMod val="75000"/>
                            </a:schemeClr>
                          </a:solidFill>
                          <a:latin typeface="Consolas" panose="020B0609020204030204" pitchFamily="49" charset="0"/>
                        </a:rPr>
                        <a:t>cp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40" dirty="0">
                          <a:solidFill>
                            <a:srgbClr val="2F2B20"/>
                          </a:solidFill>
                          <a:latin typeface="+mn-lt"/>
                          <a:cs typeface="Arial"/>
                        </a:rPr>
                        <a:t>copies </a:t>
                      </a:r>
                      <a:r>
                        <a:rPr lang="en-US" sz="1800" spc="-30" dirty="0">
                          <a:solidFill>
                            <a:srgbClr val="2F2B20"/>
                          </a:solidFill>
                          <a:latin typeface="+mn-lt"/>
                          <a:cs typeface="Arial"/>
                        </a:rPr>
                        <a:t>a</a:t>
                      </a:r>
                      <a:r>
                        <a:rPr lang="en-US" sz="1800" spc="100" dirty="0">
                          <a:solidFill>
                            <a:srgbClr val="2F2B20"/>
                          </a:solidFill>
                          <a:latin typeface="+mn-lt"/>
                          <a:cs typeface="Arial"/>
                        </a:rPr>
                        <a:t> </a:t>
                      </a:r>
                      <a:r>
                        <a:rPr lang="en-US" sz="1800" spc="0" dirty="0">
                          <a:solidFill>
                            <a:srgbClr val="2F2B20"/>
                          </a:solidFill>
                          <a:latin typeface="+mn-lt"/>
                          <a:cs typeface="Arial"/>
                        </a:rPr>
                        <a:t>file</a:t>
                      </a:r>
                      <a:endParaRPr lang="en-US" sz="1800" dirty="0">
                        <a:latin typeface="+mn-lt"/>
                        <a:cs typeface="Arial"/>
                      </a:endParaRPr>
                    </a:p>
                  </a:txBody>
                  <a:tcPr/>
                </a:tc>
                <a:extLst>
                  <a:ext uri="{0D108BD9-81ED-4DB2-BD59-A6C34878D82A}">
                    <a16:rowId xmlns:a16="http://schemas.microsoft.com/office/drawing/2014/main" val="3698897794"/>
                  </a:ext>
                </a:extLst>
              </a:tr>
              <a:tr h="285106">
                <a:tc>
                  <a:txBody>
                    <a:bodyPr/>
                    <a:lstStyle/>
                    <a:p>
                      <a:r>
                        <a:rPr lang="en-US" dirty="0">
                          <a:solidFill>
                            <a:schemeClr val="accent1">
                              <a:lumMod val="75000"/>
                            </a:schemeClr>
                          </a:solidFill>
                          <a:latin typeface="Consolas" panose="020B0609020204030204" pitchFamily="49" charset="0"/>
                        </a:rPr>
                        <a:t>mv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25" dirty="0">
                          <a:solidFill>
                            <a:srgbClr val="2F2B20"/>
                          </a:solidFill>
                          <a:latin typeface="+mn-lt"/>
                          <a:cs typeface="Arial"/>
                        </a:rPr>
                        <a:t>moves </a:t>
                      </a:r>
                      <a:r>
                        <a:rPr lang="en-US" sz="1800" spc="-35" dirty="0">
                          <a:solidFill>
                            <a:srgbClr val="2F2B20"/>
                          </a:solidFill>
                          <a:latin typeface="+mn-lt"/>
                          <a:cs typeface="Arial"/>
                        </a:rPr>
                        <a:t>(or </a:t>
                      </a:r>
                      <a:r>
                        <a:rPr lang="en-US" sz="1800" spc="-20" dirty="0">
                          <a:solidFill>
                            <a:srgbClr val="2F2B20"/>
                          </a:solidFill>
                          <a:latin typeface="+mn-lt"/>
                          <a:cs typeface="Arial"/>
                        </a:rPr>
                        <a:t>renames) </a:t>
                      </a:r>
                      <a:r>
                        <a:rPr lang="en-US" sz="1800" spc="-30" dirty="0">
                          <a:solidFill>
                            <a:srgbClr val="2F2B20"/>
                          </a:solidFill>
                          <a:latin typeface="+mn-lt"/>
                          <a:cs typeface="Arial"/>
                        </a:rPr>
                        <a:t>a </a:t>
                      </a:r>
                      <a:r>
                        <a:rPr lang="en-US" sz="1800" spc="0" dirty="0">
                          <a:solidFill>
                            <a:srgbClr val="2F2B20"/>
                          </a:solidFill>
                          <a:latin typeface="+mn-lt"/>
                          <a:cs typeface="Arial"/>
                        </a:rPr>
                        <a:t>file </a:t>
                      </a:r>
                      <a:r>
                        <a:rPr lang="en-US" sz="1800" spc="30" dirty="0">
                          <a:solidFill>
                            <a:srgbClr val="2F2B20"/>
                          </a:solidFill>
                          <a:latin typeface="+mn-lt"/>
                          <a:cs typeface="Arial"/>
                        </a:rPr>
                        <a:t>or</a:t>
                      </a:r>
                      <a:r>
                        <a:rPr lang="en-US" sz="1800" spc="335" dirty="0">
                          <a:solidFill>
                            <a:srgbClr val="2F2B20"/>
                          </a:solidFill>
                          <a:latin typeface="+mn-lt"/>
                          <a:cs typeface="Arial"/>
                        </a:rPr>
                        <a:t> </a:t>
                      </a:r>
                      <a:r>
                        <a:rPr lang="en-US" sz="1800" spc="30" dirty="0">
                          <a:solidFill>
                            <a:srgbClr val="2F2B20"/>
                          </a:solidFill>
                          <a:latin typeface="+mn-lt"/>
                          <a:cs typeface="Arial"/>
                        </a:rPr>
                        <a:t>directory</a:t>
                      </a:r>
                      <a:endParaRPr lang="en-US" sz="1800" dirty="0">
                        <a:latin typeface="+mn-lt"/>
                        <a:cs typeface="Arial"/>
                      </a:endParaRPr>
                    </a:p>
                  </a:txBody>
                  <a:tcPr/>
                </a:tc>
                <a:extLst>
                  <a:ext uri="{0D108BD9-81ED-4DB2-BD59-A6C34878D82A}">
                    <a16:rowId xmlns:a16="http://schemas.microsoft.com/office/drawing/2014/main" val="814494945"/>
                  </a:ext>
                </a:extLst>
              </a:tr>
              <a:tr h="285106">
                <a:tc>
                  <a:txBody>
                    <a:bodyPr/>
                    <a:lstStyle/>
                    <a:p>
                      <a:r>
                        <a:rPr lang="en-US" dirty="0">
                          <a:solidFill>
                            <a:schemeClr val="accent1">
                              <a:lumMod val="75000"/>
                            </a:schemeClr>
                          </a:solidFill>
                          <a:latin typeface="Consolas" panose="020B0609020204030204" pitchFamily="49" charset="0"/>
                        </a:rPr>
                        <a:t>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25" dirty="0">
                          <a:solidFill>
                            <a:srgbClr val="2F2B20"/>
                          </a:solidFill>
                          <a:latin typeface="+mn-lt"/>
                          <a:cs typeface="Arial"/>
                        </a:rPr>
                        <a:t>lists the </a:t>
                      </a:r>
                      <a:r>
                        <a:rPr lang="en-US" sz="1800" spc="40" dirty="0">
                          <a:solidFill>
                            <a:srgbClr val="2F2B20"/>
                          </a:solidFill>
                          <a:latin typeface="+mn-lt"/>
                          <a:cs typeface="Arial"/>
                        </a:rPr>
                        <a:t>contents </a:t>
                      </a:r>
                      <a:r>
                        <a:rPr lang="en-US" sz="1800" spc="50" dirty="0">
                          <a:solidFill>
                            <a:srgbClr val="2F2B20"/>
                          </a:solidFill>
                          <a:latin typeface="+mn-lt"/>
                          <a:cs typeface="Arial"/>
                        </a:rPr>
                        <a:t>of </a:t>
                      </a:r>
                      <a:r>
                        <a:rPr lang="en-US" sz="1800" spc="-30" dirty="0">
                          <a:solidFill>
                            <a:srgbClr val="2F2B20"/>
                          </a:solidFill>
                          <a:latin typeface="+mn-lt"/>
                          <a:cs typeface="Arial"/>
                        </a:rPr>
                        <a:t>a </a:t>
                      </a:r>
                      <a:r>
                        <a:rPr lang="en-US" sz="1800" spc="30" dirty="0">
                          <a:solidFill>
                            <a:srgbClr val="2F2B20"/>
                          </a:solidFill>
                          <a:latin typeface="+mn-lt"/>
                          <a:cs typeface="Arial"/>
                        </a:rPr>
                        <a:t>directory </a:t>
                      </a:r>
                      <a:r>
                        <a:rPr lang="en-US" sz="1800" spc="-45" dirty="0">
                          <a:solidFill>
                            <a:srgbClr val="2F2B20"/>
                          </a:solidFill>
                          <a:latin typeface="+mn-lt"/>
                          <a:cs typeface="Arial"/>
                        </a:rPr>
                        <a:t>(</a:t>
                      </a:r>
                      <a:r>
                        <a:rPr lang="en-US" sz="1800" spc="-45" dirty="0">
                          <a:solidFill>
                            <a:srgbClr val="2F2B20"/>
                          </a:solidFill>
                          <a:latin typeface="Courier New"/>
                          <a:cs typeface="Courier New"/>
                        </a:rPr>
                        <a:t>ls </a:t>
                      </a:r>
                      <a:r>
                        <a:rPr lang="en-US" sz="1800" spc="10" dirty="0">
                          <a:solidFill>
                            <a:srgbClr val="2F2B20"/>
                          </a:solidFill>
                          <a:latin typeface="Courier New"/>
                          <a:cs typeface="Courier New"/>
                        </a:rPr>
                        <a:t>-l </a:t>
                      </a:r>
                      <a:r>
                        <a:rPr lang="en-US" sz="1800" spc="10" dirty="0">
                          <a:solidFill>
                            <a:srgbClr val="2F2B20"/>
                          </a:solidFill>
                          <a:latin typeface="+mn-lt"/>
                          <a:cs typeface="Arial"/>
                        </a:rPr>
                        <a:t>gives </a:t>
                      </a:r>
                      <a:r>
                        <a:rPr lang="en-US" sz="1800" spc="25" dirty="0">
                          <a:solidFill>
                            <a:srgbClr val="2F2B20"/>
                          </a:solidFill>
                          <a:latin typeface="+mn-lt"/>
                          <a:cs typeface="Arial"/>
                        </a:rPr>
                        <a:t>detailed  </a:t>
                      </a:r>
                      <a:r>
                        <a:rPr lang="en-US" sz="1800" spc="0" dirty="0">
                          <a:solidFill>
                            <a:srgbClr val="2F2B20"/>
                          </a:solidFill>
                          <a:latin typeface="+mn-lt"/>
                          <a:cs typeface="Arial"/>
                        </a:rPr>
                        <a:t>listing)</a:t>
                      </a:r>
                      <a:endParaRPr lang="en-US" sz="1800" dirty="0">
                        <a:latin typeface="+mn-lt"/>
                        <a:cs typeface="Arial"/>
                      </a:endParaRPr>
                    </a:p>
                  </a:txBody>
                  <a:tcPr/>
                </a:tc>
                <a:extLst>
                  <a:ext uri="{0D108BD9-81ED-4DB2-BD59-A6C34878D82A}">
                    <a16:rowId xmlns:a16="http://schemas.microsoft.com/office/drawing/2014/main" val="1625383256"/>
                  </a:ext>
                </a:extLst>
              </a:tr>
              <a:tr h="285106">
                <a:tc>
                  <a:txBody>
                    <a:bodyPr/>
                    <a:lstStyle/>
                    <a:p>
                      <a:r>
                        <a:rPr lang="en-US" dirty="0">
                          <a:solidFill>
                            <a:schemeClr val="accent1">
                              <a:lumMod val="75000"/>
                            </a:schemeClr>
                          </a:solidFill>
                          <a:latin typeface="Consolas" panose="020B0609020204030204" pitchFamily="49" charset="0"/>
                        </a:rPr>
                        <a:t>chmod/chown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25" dirty="0">
                          <a:solidFill>
                            <a:srgbClr val="2F2B20"/>
                          </a:solidFill>
                          <a:latin typeface="+mn-lt"/>
                          <a:cs typeface="Arial"/>
                        </a:rPr>
                        <a:t>change permissions </a:t>
                      </a:r>
                      <a:r>
                        <a:rPr lang="en-US" sz="1800" spc="30" dirty="0">
                          <a:solidFill>
                            <a:srgbClr val="2F2B20"/>
                          </a:solidFill>
                          <a:latin typeface="+mn-lt"/>
                          <a:cs typeface="Arial"/>
                        </a:rPr>
                        <a:t>or</a:t>
                      </a:r>
                      <a:r>
                        <a:rPr lang="en-US" sz="1800" spc="110" dirty="0">
                          <a:solidFill>
                            <a:srgbClr val="2F2B20"/>
                          </a:solidFill>
                          <a:latin typeface="+mn-lt"/>
                          <a:cs typeface="Arial"/>
                        </a:rPr>
                        <a:t> </a:t>
                      </a:r>
                      <a:r>
                        <a:rPr lang="en-US" sz="1800" spc="30" dirty="0">
                          <a:solidFill>
                            <a:srgbClr val="2F2B20"/>
                          </a:solidFill>
                          <a:latin typeface="+mn-lt"/>
                          <a:cs typeface="Arial"/>
                        </a:rPr>
                        <a:t>ownership</a:t>
                      </a:r>
                      <a:endParaRPr lang="en-US" sz="1800" dirty="0">
                        <a:latin typeface="+mn-lt"/>
                        <a:cs typeface="Arial"/>
                      </a:endParaRPr>
                    </a:p>
                  </a:txBody>
                  <a:tcPr/>
                </a:tc>
                <a:extLst>
                  <a:ext uri="{0D108BD9-81ED-4DB2-BD59-A6C34878D82A}">
                    <a16:rowId xmlns:a16="http://schemas.microsoft.com/office/drawing/2014/main" val="2140302602"/>
                  </a:ext>
                </a:extLst>
              </a:tr>
              <a:tr h="285106">
                <a:tc>
                  <a:txBody>
                    <a:bodyPr/>
                    <a:lstStyle/>
                    <a:p>
                      <a:r>
                        <a:rPr lang="en-US" dirty="0">
                          <a:solidFill>
                            <a:schemeClr val="accent1">
                              <a:lumMod val="75000"/>
                            </a:schemeClr>
                          </a:solidFill>
                          <a:latin typeface="Consolas" panose="020B0609020204030204" pitchFamily="49" charset="0"/>
                        </a:rPr>
                        <a:t>df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25" dirty="0">
                          <a:solidFill>
                            <a:srgbClr val="2F2B20"/>
                          </a:solidFill>
                          <a:latin typeface="+mn-lt"/>
                          <a:cs typeface="Arial"/>
                        </a:rPr>
                        <a:t>displays </a:t>
                      </a:r>
                      <a:r>
                        <a:rPr lang="en-US" sz="1800" spc="15" dirty="0">
                          <a:solidFill>
                            <a:srgbClr val="2F2B20"/>
                          </a:solidFill>
                          <a:latin typeface="+mn-lt"/>
                          <a:cs typeface="Arial"/>
                        </a:rPr>
                        <a:t>filesystems </a:t>
                      </a:r>
                      <a:r>
                        <a:rPr lang="en-US" sz="1800" spc="25" dirty="0">
                          <a:solidFill>
                            <a:srgbClr val="2F2B20"/>
                          </a:solidFill>
                          <a:latin typeface="+mn-lt"/>
                          <a:cs typeface="Arial"/>
                        </a:rPr>
                        <a:t>and </a:t>
                      </a:r>
                      <a:r>
                        <a:rPr lang="en-US" sz="1800" spc="15" dirty="0">
                          <a:solidFill>
                            <a:srgbClr val="2F2B20"/>
                          </a:solidFill>
                          <a:latin typeface="+mn-lt"/>
                          <a:cs typeface="Arial"/>
                        </a:rPr>
                        <a:t>their</a:t>
                      </a:r>
                      <a:r>
                        <a:rPr lang="en-US" sz="1800" spc="125" dirty="0">
                          <a:solidFill>
                            <a:srgbClr val="2F2B20"/>
                          </a:solidFill>
                          <a:latin typeface="+mn-lt"/>
                          <a:cs typeface="Arial"/>
                        </a:rPr>
                        <a:t> </a:t>
                      </a:r>
                      <a:r>
                        <a:rPr lang="en-US" sz="1800" spc="-5" dirty="0">
                          <a:solidFill>
                            <a:srgbClr val="2F2B20"/>
                          </a:solidFill>
                          <a:latin typeface="+mn-lt"/>
                          <a:cs typeface="Arial"/>
                        </a:rPr>
                        <a:t>sizes</a:t>
                      </a:r>
                      <a:endParaRPr lang="en-US" sz="1800" dirty="0">
                        <a:latin typeface="+mn-lt"/>
                        <a:cs typeface="Arial"/>
                      </a:endParaRPr>
                    </a:p>
                  </a:txBody>
                  <a:tcPr/>
                </a:tc>
                <a:extLst>
                  <a:ext uri="{0D108BD9-81ED-4DB2-BD59-A6C34878D82A}">
                    <a16:rowId xmlns:a16="http://schemas.microsoft.com/office/drawing/2014/main" val="2315418021"/>
                  </a:ext>
                </a:extLst>
              </a:tr>
              <a:tr h="432343">
                <a:tc>
                  <a:txBody>
                    <a:bodyPr/>
                    <a:lstStyle/>
                    <a:p>
                      <a:r>
                        <a:rPr lang="en-US" dirty="0">
                          <a:solidFill>
                            <a:schemeClr val="accent1">
                              <a:lumMod val="75000"/>
                            </a:schemeClr>
                          </a:solidFill>
                          <a:latin typeface="Consolas" panose="020B0609020204030204" pitchFamily="49" charset="0"/>
                        </a:rPr>
                        <a:t>du</a:t>
                      </a:r>
                    </a:p>
                  </a:txBody>
                  <a:tcPr/>
                </a:tc>
                <a:tc>
                  <a:txBody>
                    <a:bodyPr/>
                    <a:lstStyle/>
                    <a:p>
                      <a:r>
                        <a:rPr lang="en-US" sz="1800" spc="35" dirty="0">
                          <a:solidFill>
                            <a:srgbClr val="2F2B20"/>
                          </a:solidFill>
                          <a:latin typeface="+mn-lt"/>
                          <a:cs typeface="Arial"/>
                        </a:rPr>
                        <a:t>shows </a:t>
                      </a:r>
                      <a:r>
                        <a:rPr lang="en-US" sz="1800" spc="40" dirty="0">
                          <a:solidFill>
                            <a:srgbClr val="2F2B20"/>
                          </a:solidFill>
                          <a:latin typeface="+mn-lt"/>
                          <a:cs typeface="Arial"/>
                        </a:rPr>
                        <a:t>disk </a:t>
                      </a:r>
                      <a:r>
                        <a:rPr lang="en-US" sz="1800" spc="0" dirty="0">
                          <a:solidFill>
                            <a:srgbClr val="2F2B20"/>
                          </a:solidFill>
                          <a:latin typeface="+mn-lt"/>
                          <a:cs typeface="Arial"/>
                        </a:rPr>
                        <a:t>usage </a:t>
                      </a:r>
                      <a:r>
                        <a:rPr lang="en-US" sz="1800" spc="-40" dirty="0">
                          <a:solidFill>
                            <a:srgbClr val="2F2B20"/>
                          </a:solidFill>
                          <a:latin typeface="+mn-lt"/>
                          <a:cs typeface="Arial"/>
                        </a:rPr>
                        <a:t>(</a:t>
                      </a:r>
                      <a:r>
                        <a:rPr lang="en-US" sz="1800" spc="-40" dirty="0">
                          <a:solidFill>
                            <a:srgbClr val="2F2B20"/>
                          </a:solidFill>
                          <a:latin typeface="Courier New"/>
                          <a:cs typeface="Courier New"/>
                        </a:rPr>
                        <a:t>du </a:t>
                      </a:r>
                      <a:r>
                        <a:rPr lang="en-US" sz="1800" spc="15" dirty="0">
                          <a:solidFill>
                            <a:srgbClr val="2F2B20"/>
                          </a:solidFill>
                          <a:latin typeface="Courier New"/>
                          <a:cs typeface="Courier New"/>
                        </a:rPr>
                        <a:t>-</a:t>
                      </a:r>
                      <a:r>
                        <a:rPr lang="en-US" sz="1800" spc="15" dirty="0" err="1">
                          <a:solidFill>
                            <a:srgbClr val="2F2B20"/>
                          </a:solidFill>
                          <a:latin typeface="Courier New"/>
                          <a:cs typeface="Courier New"/>
                        </a:rPr>
                        <a:t>sk</a:t>
                      </a:r>
                      <a:r>
                        <a:rPr lang="en-US" sz="1800" spc="15" dirty="0">
                          <a:solidFill>
                            <a:srgbClr val="2F2B20"/>
                          </a:solidFill>
                          <a:latin typeface="Courier New"/>
                          <a:cs typeface="Courier New"/>
                        </a:rPr>
                        <a:t> </a:t>
                      </a:r>
                      <a:r>
                        <a:rPr lang="en-US" sz="1800" spc="35" dirty="0">
                          <a:solidFill>
                            <a:srgbClr val="2F2B20"/>
                          </a:solidFill>
                          <a:latin typeface="+mn-lt"/>
                          <a:cs typeface="Arial"/>
                        </a:rPr>
                        <a:t>shows </a:t>
                      </a:r>
                      <a:r>
                        <a:rPr lang="en-US" sz="1800" spc="-10" dirty="0">
                          <a:solidFill>
                            <a:srgbClr val="2F2B20"/>
                          </a:solidFill>
                          <a:latin typeface="+mn-lt"/>
                          <a:cs typeface="Arial"/>
                        </a:rPr>
                        <a:t>size </a:t>
                      </a:r>
                      <a:r>
                        <a:rPr lang="en-US" sz="1800" spc="50" dirty="0">
                          <a:solidFill>
                            <a:srgbClr val="2F2B20"/>
                          </a:solidFill>
                          <a:latin typeface="+mn-lt"/>
                          <a:cs typeface="Arial"/>
                        </a:rPr>
                        <a:t>of </a:t>
                      </a:r>
                      <a:r>
                        <a:rPr lang="en-US" sz="1800" spc="-30" dirty="0">
                          <a:solidFill>
                            <a:srgbClr val="2F2B20"/>
                          </a:solidFill>
                          <a:latin typeface="+mn-lt"/>
                          <a:cs typeface="Arial"/>
                        </a:rPr>
                        <a:t>a </a:t>
                      </a:r>
                      <a:r>
                        <a:rPr lang="en-US" sz="1800" spc="30" dirty="0">
                          <a:solidFill>
                            <a:srgbClr val="2F2B20"/>
                          </a:solidFill>
                          <a:latin typeface="+mn-lt"/>
                          <a:cs typeface="Arial"/>
                        </a:rPr>
                        <a:t>directory </a:t>
                      </a:r>
                      <a:r>
                        <a:rPr lang="en-US" sz="1800" spc="25" dirty="0">
                          <a:solidFill>
                            <a:srgbClr val="2F2B20"/>
                          </a:solidFill>
                          <a:latin typeface="+mn-lt"/>
                          <a:cs typeface="Arial"/>
                        </a:rPr>
                        <a:t>and </a:t>
                      </a:r>
                      <a:r>
                        <a:rPr lang="en-US" sz="1800" spc="30" dirty="0">
                          <a:solidFill>
                            <a:srgbClr val="2F2B20"/>
                          </a:solidFill>
                          <a:latin typeface="+mn-lt"/>
                          <a:cs typeface="Arial"/>
                        </a:rPr>
                        <a:t>its </a:t>
                      </a:r>
                      <a:r>
                        <a:rPr lang="en-US" sz="1800" spc="40" dirty="0">
                          <a:solidFill>
                            <a:srgbClr val="2F2B20"/>
                          </a:solidFill>
                          <a:latin typeface="+mn-lt"/>
                          <a:cs typeface="Arial"/>
                        </a:rPr>
                        <a:t>contents </a:t>
                      </a:r>
                      <a:r>
                        <a:rPr lang="en-US" sz="1800" spc="5" dirty="0">
                          <a:solidFill>
                            <a:srgbClr val="2F2B20"/>
                          </a:solidFill>
                          <a:latin typeface="+mn-lt"/>
                          <a:cs typeface="Arial"/>
                        </a:rPr>
                        <a:t>in</a:t>
                      </a:r>
                      <a:r>
                        <a:rPr lang="en-US" sz="1800" spc="-55" dirty="0">
                          <a:solidFill>
                            <a:srgbClr val="2F2B20"/>
                          </a:solidFill>
                          <a:latin typeface="+mn-lt"/>
                          <a:cs typeface="Arial"/>
                        </a:rPr>
                        <a:t> </a:t>
                      </a:r>
                      <a:r>
                        <a:rPr lang="en-US" sz="1800" spc="-25" dirty="0">
                          <a:solidFill>
                            <a:srgbClr val="2F2B20"/>
                          </a:solidFill>
                          <a:latin typeface="+mn-lt"/>
                          <a:cs typeface="Arial"/>
                        </a:rPr>
                        <a:t>KB)</a:t>
                      </a:r>
                      <a:endParaRPr lang="en-US" dirty="0"/>
                    </a:p>
                  </a:txBody>
                  <a:tcPr/>
                </a:tc>
                <a:extLst>
                  <a:ext uri="{0D108BD9-81ED-4DB2-BD59-A6C34878D82A}">
                    <a16:rowId xmlns:a16="http://schemas.microsoft.com/office/drawing/2014/main" val="1742374759"/>
                  </a:ext>
                </a:extLst>
              </a:tr>
            </a:tbl>
          </a:graphicData>
        </a:graphic>
      </p:graphicFrame>
      <p:sp>
        <p:nvSpPr>
          <p:cNvPr id="2" name="Date Placeholder 1">
            <a:extLst>
              <a:ext uri="{FF2B5EF4-FFF2-40B4-BE49-F238E27FC236}">
                <a16:creationId xmlns:a16="http://schemas.microsoft.com/office/drawing/2014/main" id="{382E722D-5919-45BA-AB7D-EEF4B0DD5ED4}"/>
              </a:ext>
            </a:extLst>
          </p:cNvPr>
          <p:cNvSpPr>
            <a:spLocks noGrp="1"/>
          </p:cNvSpPr>
          <p:nvPr>
            <p:ph type="dt" sz="half" idx="10"/>
          </p:nvPr>
        </p:nvSpPr>
        <p:spPr/>
        <p:txBody>
          <a:bodyPr/>
          <a:lstStyle/>
          <a:p>
            <a:fld id="{E9B3EFBB-2910-4112-B041-B5F3BD11BE98}" type="datetime1">
              <a:rPr lang="en-US" smtClean="0"/>
              <a:t>5/18/2021</a:t>
            </a:fld>
            <a:endParaRPr lang="en-US" dirty="0"/>
          </a:p>
        </p:txBody>
      </p:sp>
      <p:sp>
        <p:nvSpPr>
          <p:cNvPr id="3" name="Footer Placeholder 2">
            <a:extLst>
              <a:ext uri="{FF2B5EF4-FFF2-40B4-BE49-F238E27FC236}">
                <a16:creationId xmlns:a16="http://schemas.microsoft.com/office/drawing/2014/main" id="{62D29848-47CE-4054-9C1A-A62D3F315EF6}"/>
              </a:ext>
            </a:extLst>
          </p:cNvPr>
          <p:cNvSpPr>
            <a:spLocks noGrp="1"/>
          </p:cNvSpPr>
          <p:nvPr>
            <p:ph type="ftr" sz="quarter" idx="11"/>
          </p:nvPr>
        </p:nvSpPr>
        <p:spPr/>
        <p:txBody>
          <a:bodyPr/>
          <a:lstStyle/>
          <a:p>
            <a:r>
              <a:rPr lang="en-US"/>
              <a:t>Intro to HPC</a:t>
            </a:r>
            <a:endParaRPr lang="en-US" dirty="0"/>
          </a:p>
        </p:txBody>
      </p:sp>
      <p:sp>
        <p:nvSpPr>
          <p:cNvPr id="5" name="Slide Number Placeholder 4">
            <a:extLst>
              <a:ext uri="{FF2B5EF4-FFF2-40B4-BE49-F238E27FC236}">
                <a16:creationId xmlns:a16="http://schemas.microsoft.com/office/drawing/2014/main" id="{436C3C5A-72DE-4A06-8EDC-260FA1A55C37}"/>
              </a:ext>
            </a:extLst>
          </p:cNvPr>
          <p:cNvSpPr>
            <a:spLocks noGrp="1"/>
          </p:cNvSpPr>
          <p:nvPr>
            <p:ph type="sldNum" sz="quarter" idx="12"/>
          </p:nvPr>
        </p:nvSpPr>
        <p:spPr/>
        <p:txBody>
          <a:bodyPr/>
          <a:lstStyle/>
          <a:p>
            <a:fld id="{DD321DBF-325B-3546-BAAF-4F6E3B3181FF}" type="slidenum">
              <a:rPr lang="en-US" smtClean="0"/>
              <a:pPr/>
              <a:t>14</a:t>
            </a:fld>
            <a:endParaRPr lang="en-US" dirty="0"/>
          </a:p>
        </p:txBody>
      </p:sp>
    </p:spTree>
    <p:extLst>
      <p:ext uri="{BB962C8B-B14F-4D97-AF65-F5344CB8AC3E}">
        <p14:creationId xmlns:p14="http://schemas.microsoft.com/office/powerpoint/2010/main" val="1895424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8D7F0442-C8D2-4BD9-B02B-AF4B551F291B}"/>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File Editing Commands</a:t>
            </a:r>
          </a:p>
        </p:txBody>
      </p:sp>
      <p:graphicFrame>
        <p:nvGraphicFramePr>
          <p:cNvPr id="2" name="Table 2">
            <a:extLst>
              <a:ext uri="{FF2B5EF4-FFF2-40B4-BE49-F238E27FC236}">
                <a16:creationId xmlns:a16="http://schemas.microsoft.com/office/drawing/2014/main" id="{EE5F14AA-932F-40CD-8A10-A4BB9938F119}"/>
              </a:ext>
            </a:extLst>
          </p:cNvPr>
          <p:cNvGraphicFramePr>
            <a:graphicFrameLocks noGrp="1"/>
          </p:cNvGraphicFramePr>
          <p:nvPr>
            <p:extLst>
              <p:ext uri="{D42A27DB-BD31-4B8C-83A1-F6EECF244321}">
                <p14:modId xmlns:p14="http://schemas.microsoft.com/office/powerpoint/2010/main" val="3766547481"/>
              </p:ext>
            </p:extLst>
          </p:nvPr>
        </p:nvGraphicFramePr>
        <p:xfrm>
          <a:off x="952416" y="1433815"/>
          <a:ext cx="10315351" cy="4343400"/>
        </p:xfrm>
        <a:graphic>
          <a:graphicData uri="http://schemas.openxmlformats.org/drawingml/2006/table">
            <a:tbl>
              <a:tblPr firstRow="1" bandRow="1">
                <a:tableStyleId>{5C22544A-7EE6-4342-B048-85BDC9FD1C3A}</a:tableStyleId>
              </a:tblPr>
              <a:tblGrid>
                <a:gridCol w="1583905">
                  <a:extLst>
                    <a:ext uri="{9D8B030D-6E8A-4147-A177-3AD203B41FA5}">
                      <a16:colId xmlns:a16="http://schemas.microsoft.com/office/drawing/2014/main" val="1711943081"/>
                    </a:ext>
                  </a:extLst>
                </a:gridCol>
                <a:gridCol w="8731446">
                  <a:extLst>
                    <a:ext uri="{9D8B030D-6E8A-4147-A177-3AD203B41FA5}">
                      <a16:colId xmlns:a16="http://schemas.microsoft.com/office/drawing/2014/main" val="2097505934"/>
                    </a:ext>
                  </a:extLst>
                </a:gridCol>
              </a:tblGrid>
              <a:tr h="0">
                <a:tc>
                  <a:txBody>
                    <a:bodyPr/>
                    <a:lstStyle/>
                    <a:p>
                      <a:r>
                        <a:rPr lang="en-US" dirty="0">
                          <a:latin typeface="Consolas" panose="020B0609020204030204" pitchFamily="49" charset="0"/>
                        </a:rPr>
                        <a:t>Command</a:t>
                      </a:r>
                    </a:p>
                  </a:txBody>
                  <a:tcPr/>
                </a:tc>
                <a:tc>
                  <a:txBody>
                    <a:bodyPr/>
                    <a:lstStyle/>
                    <a:p>
                      <a:r>
                        <a:rPr lang="en-US" dirty="0"/>
                        <a:t>Description</a:t>
                      </a:r>
                    </a:p>
                  </a:txBody>
                  <a:tcPr/>
                </a:tc>
                <a:extLst>
                  <a:ext uri="{0D108BD9-81ED-4DB2-BD59-A6C34878D82A}">
                    <a16:rowId xmlns:a16="http://schemas.microsoft.com/office/drawing/2014/main" val="874369515"/>
                  </a:ext>
                </a:extLst>
              </a:tr>
              <a:tr h="370840">
                <a:tc>
                  <a:txBody>
                    <a:bodyPr/>
                    <a:lstStyle/>
                    <a:p>
                      <a:r>
                        <a:rPr lang="en-US" dirty="0">
                          <a:solidFill>
                            <a:schemeClr val="accent1"/>
                          </a:solidFill>
                          <a:latin typeface="Consolas" panose="020B0609020204030204" pitchFamily="49" charset="0"/>
                        </a:rPr>
                        <a:t>less</a:t>
                      </a:r>
                    </a:p>
                  </a:txBody>
                  <a:tcPr/>
                </a:tc>
                <a:tc>
                  <a:txBody>
                    <a:bodyPr/>
                    <a:lstStyle/>
                    <a:p>
                      <a:r>
                        <a:rPr lang="en-US" sz="1800" spc="25" dirty="0">
                          <a:solidFill>
                            <a:srgbClr val="2F2B20"/>
                          </a:solidFill>
                          <a:latin typeface="+mn-lt"/>
                          <a:cs typeface="Arial"/>
                        </a:rPr>
                        <a:t>displays </a:t>
                      </a:r>
                      <a:r>
                        <a:rPr lang="en-US" sz="1800" spc="-30" dirty="0">
                          <a:solidFill>
                            <a:srgbClr val="2F2B20"/>
                          </a:solidFill>
                          <a:latin typeface="+mn-lt"/>
                          <a:cs typeface="Arial"/>
                        </a:rPr>
                        <a:t>a </a:t>
                      </a:r>
                      <a:r>
                        <a:rPr lang="en-US" sz="1800" spc="0" dirty="0">
                          <a:solidFill>
                            <a:srgbClr val="2F2B20"/>
                          </a:solidFill>
                          <a:latin typeface="+mn-lt"/>
                          <a:cs typeface="Arial"/>
                        </a:rPr>
                        <a:t>file </a:t>
                      </a:r>
                      <a:r>
                        <a:rPr lang="en-US" sz="1800" spc="10" dirty="0">
                          <a:solidFill>
                            <a:srgbClr val="2F2B20"/>
                          </a:solidFill>
                          <a:latin typeface="+mn-lt"/>
                          <a:cs typeface="Arial"/>
                        </a:rPr>
                        <a:t>one </a:t>
                      </a:r>
                      <a:r>
                        <a:rPr lang="en-US" sz="1800" spc="5" dirty="0">
                          <a:solidFill>
                            <a:srgbClr val="2F2B20"/>
                          </a:solidFill>
                          <a:latin typeface="+mn-lt"/>
                          <a:cs typeface="Arial"/>
                        </a:rPr>
                        <a:t>screen </a:t>
                      </a:r>
                      <a:r>
                        <a:rPr lang="en-US" sz="1800" spc="30" dirty="0">
                          <a:solidFill>
                            <a:srgbClr val="2F2B20"/>
                          </a:solidFill>
                          <a:latin typeface="+mn-lt"/>
                          <a:cs typeface="Arial"/>
                        </a:rPr>
                        <a:t>at </a:t>
                      </a:r>
                      <a:r>
                        <a:rPr lang="en-US" sz="1800" spc="-30" dirty="0">
                          <a:solidFill>
                            <a:srgbClr val="2F2B20"/>
                          </a:solidFill>
                          <a:latin typeface="+mn-lt"/>
                          <a:cs typeface="Arial"/>
                        </a:rPr>
                        <a:t>a</a:t>
                      </a:r>
                      <a:r>
                        <a:rPr lang="en-US" sz="1800" spc="240" dirty="0">
                          <a:solidFill>
                            <a:srgbClr val="2F2B20"/>
                          </a:solidFill>
                          <a:latin typeface="+mn-lt"/>
                          <a:cs typeface="Arial"/>
                        </a:rPr>
                        <a:t> </a:t>
                      </a:r>
                      <a:r>
                        <a:rPr lang="en-US" sz="1800" spc="30" dirty="0">
                          <a:solidFill>
                            <a:srgbClr val="2F2B20"/>
                          </a:solidFill>
                          <a:latin typeface="+mn-lt"/>
                          <a:cs typeface="Arial"/>
                        </a:rPr>
                        <a:t>time</a:t>
                      </a:r>
                      <a:endParaRPr lang="en-US" dirty="0"/>
                    </a:p>
                  </a:txBody>
                  <a:tcPr/>
                </a:tc>
                <a:extLst>
                  <a:ext uri="{0D108BD9-81ED-4DB2-BD59-A6C34878D82A}">
                    <a16:rowId xmlns:a16="http://schemas.microsoft.com/office/drawing/2014/main" val="3475526710"/>
                  </a:ext>
                </a:extLst>
              </a:tr>
              <a:tr h="370840">
                <a:tc>
                  <a:txBody>
                    <a:bodyPr/>
                    <a:lstStyle/>
                    <a:p>
                      <a:r>
                        <a:rPr lang="en-US" dirty="0">
                          <a:solidFill>
                            <a:schemeClr val="accent1"/>
                          </a:solidFill>
                          <a:latin typeface="Consolas" panose="020B0609020204030204" pitchFamily="49" charset="0"/>
                        </a:rPr>
                        <a:t>cat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prints </a:t>
                      </a:r>
                      <a:r>
                        <a:rPr lang="en-US" sz="1800" spc="0" dirty="0">
                          <a:solidFill>
                            <a:srgbClr val="2F2B20"/>
                          </a:solidFill>
                          <a:latin typeface="+mn-lt"/>
                          <a:cs typeface="Arial"/>
                        </a:rPr>
                        <a:t>entire file </a:t>
                      </a:r>
                      <a:r>
                        <a:rPr lang="en-US" sz="1800" spc="75" dirty="0">
                          <a:solidFill>
                            <a:srgbClr val="2F2B20"/>
                          </a:solidFill>
                          <a:latin typeface="+mn-lt"/>
                          <a:cs typeface="Arial"/>
                        </a:rPr>
                        <a:t>to </a:t>
                      </a:r>
                      <a:r>
                        <a:rPr lang="en-US" sz="1800" spc="25" dirty="0">
                          <a:solidFill>
                            <a:srgbClr val="2F2B20"/>
                          </a:solidFill>
                          <a:latin typeface="+mn-lt"/>
                          <a:cs typeface="Arial"/>
                        </a:rPr>
                        <a:t>the</a:t>
                      </a:r>
                      <a:r>
                        <a:rPr lang="en-US" sz="1800" spc="65" dirty="0">
                          <a:solidFill>
                            <a:srgbClr val="2F2B20"/>
                          </a:solidFill>
                          <a:latin typeface="+mn-lt"/>
                          <a:cs typeface="Arial"/>
                        </a:rPr>
                        <a:t> </a:t>
                      </a:r>
                      <a:r>
                        <a:rPr lang="en-US" sz="1800" spc="5" dirty="0">
                          <a:solidFill>
                            <a:srgbClr val="2F2B20"/>
                          </a:solidFill>
                          <a:latin typeface="+mn-lt"/>
                          <a:cs typeface="Arial"/>
                        </a:rPr>
                        <a:t>screen</a:t>
                      </a:r>
                      <a:endParaRPr lang="en-US" sz="1800" dirty="0">
                        <a:latin typeface="+mn-lt"/>
                        <a:cs typeface="Arial"/>
                      </a:endParaRPr>
                    </a:p>
                  </a:txBody>
                  <a:tcPr/>
                </a:tc>
                <a:extLst>
                  <a:ext uri="{0D108BD9-81ED-4DB2-BD59-A6C34878D82A}">
                    <a16:rowId xmlns:a16="http://schemas.microsoft.com/office/drawing/2014/main" val="3308917881"/>
                  </a:ext>
                </a:extLst>
              </a:tr>
              <a:tr h="370840">
                <a:tc>
                  <a:txBody>
                    <a:bodyPr/>
                    <a:lstStyle/>
                    <a:p>
                      <a:r>
                        <a:rPr lang="en-US" dirty="0">
                          <a:solidFill>
                            <a:schemeClr val="accent1"/>
                          </a:solidFill>
                          <a:latin typeface="Consolas" panose="020B0609020204030204" pitchFamily="49" charset="0"/>
                        </a:rPr>
                        <a:t>head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prints </a:t>
                      </a:r>
                      <a:r>
                        <a:rPr lang="en-US" sz="1800" spc="25" dirty="0">
                          <a:solidFill>
                            <a:srgbClr val="2F2B20"/>
                          </a:solidFill>
                          <a:latin typeface="+mn-lt"/>
                          <a:cs typeface="Arial"/>
                        </a:rPr>
                        <a:t>the </a:t>
                      </a:r>
                      <a:r>
                        <a:rPr lang="en-US" sz="1800" spc="30" dirty="0">
                          <a:solidFill>
                            <a:srgbClr val="2F2B20"/>
                          </a:solidFill>
                          <a:latin typeface="+mn-lt"/>
                          <a:cs typeface="Arial"/>
                        </a:rPr>
                        <a:t>first </a:t>
                      </a:r>
                      <a:r>
                        <a:rPr lang="en-US" sz="1800" spc="40" dirty="0">
                          <a:solidFill>
                            <a:srgbClr val="2F2B20"/>
                          </a:solidFill>
                          <a:latin typeface="+mn-lt"/>
                          <a:cs typeface="Arial"/>
                        </a:rPr>
                        <a:t>few </a:t>
                      </a:r>
                      <a:r>
                        <a:rPr lang="en-US" sz="1800" spc="0" dirty="0">
                          <a:solidFill>
                            <a:srgbClr val="2F2B20"/>
                          </a:solidFill>
                          <a:latin typeface="+mn-lt"/>
                          <a:cs typeface="Arial"/>
                        </a:rPr>
                        <a:t>lines </a:t>
                      </a:r>
                      <a:r>
                        <a:rPr lang="en-US" sz="1800" spc="50" dirty="0">
                          <a:solidFill>
                            <a:srgbClr val="2F2B20"/>
                          </a:solidFill>
                          <a:latin typeface="+mn-lt"/>
                          <a:cs typeface="Arial"/>
                        </a:rPr>
                        <a:t>of </a:t>
                      </a:r>
                      <a:r>
                        <a:rPr lang="en-US" sz="1800" spc="-30" dirty="0">
                          <a:solidFill>
                            <a:srgbClr val="2F2B20"/>
                          </a:solidFill>
                          <a:latin typeface="+mn-lt"/>
                          <a:cs typeface="Arial"/>
                        </a:rPr>
                        <a:t>a</a:t>
                      </a:r>
                      <a:r>
                        <a:rPr lang="en-US" sz="1800" spc="25" dirty="0">
                          <a:solidFill>
                            <a:srgbClr val="2F2B20"/>
                          </a:solidFill>
                          <a:latin typeface="+mn-lt"/>
                          <a:cs typeface="Arial"/>
                        </a:rPr>
                        <a:t> </a:t>
                      </a:r>
                      <a:r>
                        <a:rPr lang="en-US" sz="1800" spc="0" dirty="0">
                          <a:solidFill>
                            <a:srgbClr val="2F2B20"/>
                          </a:solidFill>
                          <a:latin typeface="+mn-lt"/>
                          <a:cs typeface="Arial"/>
                        </a:rPr>
                        <a:t>file</a:t>
                      </a:r>
                      <a:endParaRPr lang="en-US" sz="1800" dirty="0">
                        <a:latin typeface="+mn-lt"/>
                        <a:cs typeface="Arial"/>
                      </a:endParaRPr>
                    </a:p>
                  </a:txBody>
                  <a:tcPr/>
                </a:tc>
                <a:extLst>
                  <a:ext uri="{0D108BD9-81ED-4DB2-BD59-A6C34878D82A}">
                    <a16:rowId xmlns:a16="http://schemas.microsoft.com/office/drawing/2014/main" val="3865941685"/>
                  </a:ext>
                </a:extLst>
              </a:tr>
              <a:tr h="370840">
                <a:tc>
                  <a:txBody>
                    <a:bodyPr/>
                    <a:lstStyle/>
                    <a:p>
                      <a:r>
                        <a:rPr lang="en-US" dirty="0">
                          <a:solidFill>
                            <a:schemeClr val="accent1"/>
                          </a:solidFill>
                          <a:latin typeface="Consolas" panose="020B0609020204030204" pitchFamily="49" charset="0"/>
                        </a:rPr>
                        <a:t>tail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prints </a:t>
                      </a:r>
                      <a:r>
                        <a:rPr lang="en-US" sz="1800" spc="25" dirty="0">
                          <a:solidFill>
                            <a:srgbClr val="2F2B20"/>
                          </a:solidFill>
                          <a:latin typeface="+mn-lt"/>
                          <a:cs typeface="Arial"/>
                        </a:rPr>
                        <a:t>the </a:t>
                      </a:r>
                      <a:r>
                        <a:rPr lang="en-US" sz="1800" spc="15" dirty="0">
                          <a:solidFill>
                            <a:srgbClr val="2F2B20"/>
                          </a:solidFill>
                          <a:latin typeface="+mn-lt"/>
                          <a:cs typeface="Arial"/>
                        </a:rPr>
                        <a:t>last </a:t>
                      </a:r>
                      <a:r>
                        <a:rPr lang="en-US" sz="1800" spc="40" dirty="0">
                          <a:solidFill>
                            <a:srgbClr val="2F2B20"/>
                          </a:solidFill>
                          <a:latin typeface="+mn-lt"/>
                          <a:cs typeface="Arial"/>
                        </a:rPr>
                        <a:t>few </a:t>
                      </a:r>
                      <a:r>
                        <a:rPr lang="en-US" sz="1800" spc="0" dirty="0">
                          <a:solidFill>
                            <a:srgbClr val="2F2B20"/>
                          </a:solidFill>
                          <a:latin typeface="+mn-lt"/>
                          <a:cs typeface="Arial"/>
                        </a:rPr>
                        <a:t>lines </a:t>
                      </a:r>
                      <a:r>
                        <a:rPr lang="en-US" sz="1800" spc="50" dirty="0">
                          <a:solidFill>
                            <a:srgbClr val="2F2B20"/>
                          </a:solidFill>
                          <a:latin typeface="+mn-lt"/>
                          <a:cs typeface="Arial"/>
                        </a:rPr>
                        <a:t>of </a:t>
                      </a:r>
                      <a:r>
                        <a:rPr lang="en-US" sz="1800" spc="-30" dirty="0">
                          <a:solidFill>
                            <a:srgbClr val="2F2B20"/>
                          </a:solidFill>
                          <a:latin typeface="+mn-lt"/>
                          <a:cs typeface="Arial"/>
                        </a:rPr>
                        <a:t>a </a:t>
                      </a:r>
                      <a:r>
                        <a:rPr lang="en-US" sz="1800" spc="0" dirty="0">
                          <a:solidFill>
                            <a:srgbClr val="2F2B20"/>
                          </a:solidFill>
                          <a:latin typeface="+mn-lt"/>
                          <a:cs typeface="Arial"/>
                        </a:rPr>
                        <a:t>file </a:t>
                      </a:r>
                      <a:r>
                        <a:rPr lang="en-US" sz="1800" spc="5" dirty="0">
                          <a:solidFill>
                            <a:srgbClr val="2F2B20"/>
                          </a:solidFill>
                          <a:latin typeface="+mn-lt"/>
                          <a:cs typeface="Arial"/>
                        </a:rPr>
                        <a:t>(with </a:t>
                      </a:r>
                      <a:r>
                        <a:rPr lang="en-US" sz="1800" spc="85" dirty="0">
                          <a:solidFill>
                            <a:srgbClr val="2F2B20"/>
                          </a:solidFill>
                          <a:latin typeface="+mn-lt"/>
                          <a:cs typeface="Arial"/>
                        </a:rPr>
                        <a:t>-f </a:t>
                      </a:r>
                      <a:r>
                        <a:rPr lang="en-US" sz="1800" spc="35" dirty="0">
                          <a:solidFill>
                            <a:srgbClr val="2F2B20"/>
                          </a:solidFill>
                          <a:latin typeface="+mn-lt"/>
                          <a:cs typeface="Arial"/>
                        </a:rPr>
                        <a:t>shows </a:t>
                      </a:r>
                      <a:r>
                        <a:rPr lang="en-US" sz="1800" spc="5" dirty="0">
                          <a:solidFill>
                            <a:srgbClr val="2F2B20"/>
                          </a:solidFill>
                          <a:latin typeface="+mn-lt"/>
                          <a:cs typeface="Arial"/>
                        </a:rPr>
                        <a:t>in </a:t>
                      </a:r>
                      <a:r>
                        <a:rPr lang="en-US" sz="1800" spc="5" dirty="0" err="1">
                          <a:solidFill>
                            <a:srgbClr val="2F2B20"/>
                          </a:solidFill>
                          <a:latin typeface="+mn-lt"/>
                          <a:cs typeface="Arial"/>
                        </a:rPr>
                        <a:t>realtime</a:t>
                      </a:r>
                      <a:r>
                        <a:rPr lang="en-US" sz="1800" spc="5" dirty="0">
                          <a:solidFill>
                            <a:srgbClr val="2F2B20"/>
                          </a:solidFill>
                          <a:latin typeface="+mn-lt"/>
                          <a:cs typeface="Arial"/>
                        </a:rPr>
                        <a:t>  </a:t>
                      </a:r>
                      <a:r>
                        <a:rPr lang="en-US" sz="1800" spc="25" dirty="0">
                          <a:solidFill>
                            <a:srgbClr val="2F2B20"/>
                          </a:solidFill>
                          <a:latin typeface="+mn-lt"/>
                          <a:cs typeface="Arial"/>
                        </a:rPr>
                        <a:t>the end </a:t>
                      </a:r>
                      <a:r>
                        <a:rPr lang="en-US" sz="1800" spc="50" dirty="0">
                          <a:solidFill>
                            <a:srgbClr val="2F2B20"/>
                          </a:solidFill>
                          <a:latin typeface="+mn-lt"/>
                          <a:cs typeface="Arial"/>
                        </a:rPr>
                        <a:t>of </a:t>
                      </a:r>
                      <a:r>
                        <a:rPr lang="en-US" sz="1800" spc="-30" dirty="0">
                          <a:solidFill>
                            <a:srgbClr val="2F2B20"/>
                          </a:solidFill>
                          <a:latin typeface="+mn-lt"/>
                          <a:cs typeface="Arial"/>
                        </a:rPr>
                        <a:t>a </a:t>
                      </a:r>
                      <a:r>
                        <a:rPr lang="en-US" sz="1800" spc="0" dirty="0">
                          <a:solidFill>
                            <a:srgbClr val="2F2B20"/>
                          </a:solidFill>
                          <a:latin typeface="+mn-lt"/>
                          <a:cs typeface="Arial"/>
                        </a:rPr>
                        <a:t>file </a:t>
                      </a:r>
                      <a:r>
                        <a:rPr lang="en-US" sz="1800" spc="40" dirty="0">
                          <a:solidFill>
                            <a:srgbClr val="2F2B20"/>
                          </a:solidFill>
                          <a:latin typeface="+mn-lt"/>
                          <a:cs typeface="Arial"/>
                        </a:rPr>
                        <a:t>that </a:t>
                      </a:r>
                      <a:r>
                        <a:rPr lang="en-US" sz="1800" spc="15" dirty="0">
                          <a:solidFill>
                            <a:srgbClr val="2F2B20"/>
                          </a:solidFill>
                          <a:latin typeface="+mn-lt"/>
                          <a:cs typeface="Arial"/>
                        </a:rPr>
                        <a:t>may </a:t>
                      </a:r>
                      <a:r>
                        <a:rPr lang="en-US" sz="1800" spc="30" dirty="0">
                          <a:solidFill>
                            <a:srgbClr val="2F2B20"/>
                          </a:solidFill>
                          <a:latin typeface="+mn-lt"/>
                          <a:cs typeface="Arial"/>
                        </a:rPr>
                        <a:t>be</a:t>
                      </a:r>
                      <a:r>
                        <a:rPr lang="en-US" sz="1800" spc="-10" dirty="0">
                          <a:solidFill>
                            <a:srgbClr val="2F2B20"/>
                          </a:solidFill>
                          <a:latin typeface="+mn-lt"/>
                          <a:cs typeface="Arial"/>
                        </a:rPr>
                        <a:t> </a:t>
                      </a:r>
                      <a:r>
                        <a:rPr lang="en-US" sz="1800" spc="5" dirty="0">
                          <a:solidFill>
                            <a:srgbClr val="2F2B20"/>
                          </a:solidFill>
                          <a:latin typeface="+mn-lt"/>
                          <a:cs typeface="Arial"/>
                        </a:rPr>
                        <a:t>changing)</a:t>
                      </a:r>
                      <a:endParaRPr lang="en-US" sz="1800" dirty="0">
                        <a:latin typeface="+mn-lt"/>
                        <a:cs typeface="Arial"/>
                      </a:endParaRPr>
                    </a:p>
                  </a:txBody>
                  <a:tcPr/>
                </a:tc>
                <a:extLst>
                  <a:ext uri="{0D108BD9-81ED-4DB2-BD59-A6C34878D82A}">
                    <a16:rowId xmlns:a16="http://schemas.microsoft.com/office/drawing/2014/main" val="1550249206"/>
                  </a:ext>
                </a:extLst>
              </a:tr>
              <a:tr h="370840">
                <a:tc>
                  <a:txBody>
                    <a:bodyPr/>
                    <a:lstStyle/>
                    <a:p>
                      <a:r>
                        <a:rPr lang="en-US" dirty="0">
                          <a:solidFill>
                            <a:schemeClr val="accent1"/>
                          </a:solidFill>
                          <a:latin typeface="Consolas" panose="020B0609020204030204" pitchFamily="49" charset="0"/>
                        </a:rPr>
                        <a:t>diff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shows </a:t>
                      </a:r>
                      <a:r>
                        <a:rPr lang="en-US" sz="1800" spc="15" dirty="0">
                          <a:solidFill>
                            <a:srgbClr val="2F2B20"/>
                          </a:solidFill>
                          <a:latin typeface="+mn-lt"/>
                          <a:cs typeface="Arial"/>
                        </a:rPr>
                        <a:t>differences </a:t>
                      </a:r>
                      <a:r>
                        <a:rPr lang="en-US" sz="1800" spc="30" dirty="0">
                          <a:solidFill>
                            <a:srgbClr val="2F2B20"/>
                          </a:solidFill>
                          <a:latin typeface="+mn-lt"/>
                          <a:cs typeface="Arial"/>
                        </a:rPr>
                        <a:t>between </a:t>
                      </a:r>
                      <a:r>
                        <a:rPr lang="en-US" sz="1800" spc="80" dirty="0">
                          <a:solidFill>
                            <a:srgbClr val="2F2B20"/>
                          </a:solidFill>
                          <a:latin typeface="+mn-lt"/>
                          <a:cs typeface="Arial"/>
                        </a:rPr>
                        <a:t>two</a:t>
                      </a:r>
                      <a:r>
                        <a:rPr lang="en-US" sz="1800" spc="90" dirty="0">
                          <a:solidFill>
                            <a:srgbClr val="2F2B20"/>
                          </a:solidFill>
                          <a:latin typeface="+mn-lt"/>
                          <a:cs typeface="Arial"/>
                        </a:rPr>
                        <a:t> </a:t>
                      </a:r>
                      <a:r>
                        <a:rPr lang="en-US" sz="1800" spc="5" dirty="0">
                          <a:solidFill>
                            <a:srgbClr val="2F2B20"/>
                          </a:solidFill>
                          <a:latin typeface="+mn-lt"/>
                          <a:cs typeface="Arial"/>
                        </a:rPr>
                        <a:t>files</a:t>
                      </a:r>
                      <a:endParaRPr lang="en-US" sz="1800" dirty="0">
                        <a:latin typeface="+mn-lt"/>
                        <a:cs typeface="Arial"/>
                      </a:endParaRPr>
                    </a:p>
                  </a:txBody>
                  <a:tcPr/>
                </a:tc>
                <a:extLst>
                  <a:ext uri="{0D108BD9-81ED-4DB2-BD59-A6C34878D82A}">
                    <a16:rowId xmlns:a16="http://schemas.microsoft.com/office/drawing/2014/main" val="3558893437"/>
                  </a:ext>
                </a:extLst>
              </a:tr>
              <a:tr h="370840">
                <a:tc>
                  <a:txBody>
                    <a:bodyPr/>
                    <a:lstStyle/>
                    <a:p>
                      <a:r>
                        <a:rPr lang="en-US" dirty="0">
                          <a:solidFill>
                            <a:schemeClr val="accent1"/>
                          </a:solidFill>
                          <a:latin typeface="Consolas" panose="020B0609020204030204" pitchFamily="49" charset="0"/>
                        </a:rPr>
                        <a:t>grep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prints </a:t>
                      </a:r>
                      <a:r>
                        <a:rPr lang="en-US" sz="1800" spc="0" dirty="0">
                          <a:solidFill>
                            <a:srgbClr val="2F2B20"/>
                          </a:solidFill>
                          <a:latin typeface="+mn-lt"/>
                          <a:cs typeface="Arial"/>
                        </a:rPr>
                        <a:t>lines </a:t>
                      </a:r>
                      <a:r>
                        <a:rPr lang="en-US" sz="1800" spc="30" dirty="0">
                          <a:solidFill>
                            <a:srgbClr val="2F2B20"/>
                          </a:solidFill>
                          <a:latin typeface="+mn-lt"/>
                          <a:cs typeface="Arial"/>
                        </a:rPr>
                        <a:t>containing </a:t>
                      </a:r>
                      <a:r>
                        <a:rPr lang="en-US" sz="1800" spc="-30" dirty="0">
                          <a:solidFill>
                            <a:srgbClr val="2F2B20"/>
                          </a:solidFill>
                          <a:latin typeface="+mn-lt"/>
                          <a:cs typeface="Arial"/>
                        </a:rPr>
                        <a:t>a </a:t>
                      </a:r>
                      <a:r>
                        <a:rPr lang="en-US" sz="1800" spc="25" dirty="0">
                          <a:solidFill>
                            <a:srgbClr val="2F2B20"/>
                          </a:solidFill>
                          <a:latin typeface="+mn-lt"/>
                          <a:cs typeface="Arial"/>
                        </a:rPr>
                        <a:t>string </a:t>
                      </a:r>
                      <a:r>
                        <a:rPr lang="en-US" sz="1800" spc="30" dirty="0">
                          <a:solidFill>
                            <a:srgbClr val="2F2B20"/>
                          </a:solidFill>
                          <a:latin typeface="+mn-lt"/>
                          <a:cs typeface="Arial"/>
                        </a:rPr>
                        <a:t>or </a:t>
                      </a:r>
                      <a:r>
                        <a:rPr lang="en-US" sz="1800" spc="25" dirty="0">
                          <a:solidFill>
                            <a:srgbClr val="2F2B20"/>
                          </a:solidFill>
                          <a:latin typeface="+mn-lt"/>
                          <a:cs typeface="Arial"/>
                        </a:rPr>
                        <a:t>other </a:t>
                      </a:r>
                      <a:r>
                        <a:rPr lang="en-US" sz="1800" dirty="0">
                          <a:solidFill>
                            <a:srgbClr val="2F2B20"/>
                          </a:solidFill>
                          <a:latin typeface="+mn-lt"/>
                          <a:cs typeface="Arial"/>
                        </a:rPr>
                        <a:t>regular </a:t>
                      </a:r>
                      <a:r>
                        <a:rPr lang="en-US" sz="1800" spc="15" dirty="0">
                          <a:solidFill>
                            <a:srgbClr val="2F2B20"/>
                          </a:solidFill>
                          <a:latin typeface="+mn-lt"/>
                          <a:cs typeface="Arial"/>
                        </a:rPr>
                        <a:t>expression</a:t>
                      </a:r>
                      <a:endParaRPr lang="en-US" sz="1800" dirty="0">
                        <a:latin typeface="+mn-lt"/>
                        <a:cs typeface="Arial"/>
                      </a:endParaRPr>
                    </a:p>
                  </a:txBody>
                  <a:tcPr/>
                </a:tc>
                <a:extLst>
                  <a:ext uri="{0D108BD9-81ED-4DB2-BD59-A6C34878D82A}">
                    <a16:rowId xmlns:a16="http://schemas.microsoft.com/office/drawing/2014/main" val="3971603381"/>
                  </a:ext>
                </a:extLst>
              </a:tr>
              <a:tr h="370840">
                <a:tc>
                  <a:txBody>
                    <a:bodyPr/>
                    <a:lstStyle/>
                    <a:p>
                      <a:r>
                        <a:rPr lang="en-US" dirty="0">
                          <a:solidFill>
                            <a:schemeClr val="accent1"/>
                          </a:solidFill>
                          <a:latin typeface="Consolas" panose="020B0609020204030204" pitchFamily="49" charset="0"/>
                        </a:rPr>
                        <a:t>tee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5" dirty="0">
                          <a:solidFill>
                            <a:srgbClr val="2F2B20"/>
                          </a:solidFill>
                          <a:latin typeface="+mn-lt"/>
                          <a:cs typeface="Arial"/>
                        </a:rPr>
                        <a:t>prints </a:t>
                      </a:r>
                      <a:r>
                        <a:rPr lang="en-US" sz="1800" spc="25" dirty="0">
                          <a:solidFill>
                            <a:srgbClr val="2F2B20"/>
                          </a:solidFill>
                          <a:latin typeface="+mn-lt"/>
                          <a:cs typeface="Arial"/>
                        </a:rPr>
                        <a:t>the </a:t>
                      </a:r>
                      <a:r>
                        <a:rPr lang="en-US" sz="1800" spc="55" dirty="0">
                          <a:solidFill>
                            <a:srgbClr val="2F2B20"/>
                          </a:solidFill>
                          <a:latin typeface="+mn-lt"/>
                          <a:cs typeface="Arial"/>
                        </a:rPr>
                        <a:t>output </a:t>
                      </a:r>
                      <a:r>
                        <a:rPr lang="en-US" sz="1800" spc="50" dirty="0">
                          <a:solidFill>
                            <a:srgbClr val="2F2B20"/>
                          </a:solidFill>
                          <a:latin typeface="+mn-lt"/>
                          <a:cs typeface="Arial"/>
                        </a:rPr>
                        <a:t>of </a:t>
                      </a:r>
                      <a:r>
                        <a:rPr lang="en-US" sz="1800" spc="-30" dirty="0">
                          <a:solidFill>
                            <a:srgbClr val="2F2B20"/>
                          </a:solidFill>
                          <a:latin typeface="+mn-lt"/>
                          <a:cs typeface="Arial"/>
                        </a:rPr>
                        <a:t>a </a:t>
                      </a:r>
                      <a:r>
                        <a:rPr lang="en-US" sz="1800" spc="50" dirty="0">
                          <a:solidFill>
                            <a:srgbClr val="2F2B20"/>
                          </a:solidFill>
                          <a:latin typeface="+mn-lt"/>
                          <a:cs typeface="Arial"/>
                        </a:rPr>
                        <a:t>command </a:t>
                      </a:r>
                      <a:r>
                        <a:rPr lang="en-US" sz="1800" spc="25" dirty="0">
                          <a:solidFill>
                            <a:srgbClr val="2F2B20"/>
                          </a:solidFill>
                          <a:latin typeface="+mn-lt"/>
                          <a:cs typeface="Arial"/>
                        </a:rPr>
                        <a:t>and </a:t>
                      </a:r>
                      <a:r>
                        <a:rPr lang="en-US" sz="1800" spc="40" dirty="0">
                          <a:solidFill>
                            <a:srgbClr val="2F2B20"/>
                          </a:solidFill>
                          <a:latin typeface="+mn-lt"/>
                          <a:cs typeface="Arial"/>
                        </a:rPr>
                        <a:t>copies </a:t>
                      </a:r>
                      <a:r>
                        <a:rPr lang="en-US" sz="1800" spc="25" dirty="0">
                          <a:solidFill>
                            <a:srgbClr val="2F2B20"/>
                          </a:solidFill>
                          <a:latin typeface="+mn-lt"/>
                          <a:cs typeface="Arial"/>
                        </a:rPr>
                        <a:t>the </a:t>
                      </a:r>
                      <a:r>
                        <a:rPr lang="en-US" sz="1800" spc="55" dirty="0">
                          <a:solidFill>
                            <a:srgbClr val="2F2B20"/>
                          </a:solidFill>
                          <a:latin typeface="+mn-lt"/>
                          <a:cs typeface="Arial"/>
                        </a:rPr>
                        <a:t>output </a:t>
                      </a:r>
                      <a:r>
                        <a:rPr lang="en-US" sz="1800" spc="75" dirty="0">
                          <a:solidFill>
                            <a:srgbClr val="2F2B20"/>
                          </a:solidFill>
                          <a:latin typeface="+mn-lt"/>
                          <a:cs typeface="Arial"/>
                        </a:rPr>
                        <a:t>to </a:t>
                      </a:r>
                      <a:r>
                        <a:rPr lang="en-US" sz="1800" spc="-30" dirty="0">
                          <a:solidFill>
                            <a:srgbClr val="2F2B20"/>
                          </a:solidFill>
                          <a:latin typeface="+mn-lt"/>
                          <a:cs typeface="Arial"/>
                        </a:rPr>
                        <a:t>a</a:t>
                      </a:r>
                      <a:r>
                        <a:rPr lang="en-US" sz="1800" spc="-95" dirty="0">
                          <a:solidFill>
                            <a:srgbClr val="2F2B20"/>
                          </a:solidFill>
                          <a:latin typeface="+mn-lt"/>
                          <a:cs typeface="Arial"/>
                        </a:rPr>
                        <a:t> </a:t>
                      </a:r>
                      <a:r>
                        <a:rPr lang="en-US" sz="1800" spc="0" dirty="0">
                          <a:solidFill>
                            <a:srgbClr val="2F2B20"/>
                          </a:solidFill>
                          <a:latin typeface="+mn-lt"/>
                          <a:cs typeface="Arial"/>
                        </a:rPr>
                        <a:t>file</a:t>
                      </a:r>
                      <a:endParaRPr lang="en-US" sz="1800" dirty="0">
                        <a:latin typeface="+mn-lt"/>
                        <a:cs typeface="Arial"/>
                      </a:endParaRPr>
                    </a:p>
                  </a:txBody>
                  <a:tcPr/>
                </a:tc>
                <a:extLst>
                  <a:ext uri="{0D108BD9-81ED-4DB2-BD59-A6C34878D82A}">
                    <a16:rowId xmlns:a16="http://schemas.microsoft.com/office/drawing/2014/main" val="2801268664"/>
                  </a:ext>
                </a:extLst>
              </a:tr>
              <a:tr h="370840">
                <a:tc>
                  <a:txBody>
                    <a:bodyPr/>
                    <a:lstStyle/>
                    <a:p>
                      <a:r>
                        <a:rPr lang="en-US" dirty="0">
                          <a:solidFill>
                            <a:schemeClr val="accent1"/>
                          </a:solidFill>
                          <a:latin typeface="Consolas" panose="020B0609020204030204" pitchFamily="49" charset="0"/>
                        </a:rPr>
                        <a:t>sort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30" dirty="0">
                          <a:solidFill>
                            <a:srgbClr val="2F2B20"/>
                          </a:solidFill>
                          <a:latin typeface="+mn-lt"/>
                          <a:cs typeface="Arial"/>
                        </a:rPr>
                        <a:t>sorts </a:t>
                      </a:r>
                      <a:r>
                        <a:rPr lang="en-US" sz="1800" spc="0" dirty="0">
                          <a:solidFill>
                            <a:srgbClr val="2F2B20"/>
                          </a:solidFill>
                          <a:latin typeface="+mn-lt"/>
                          <a:cs typeface="Arial"/>
                        </a:rPr>
                        <a:t>lines </a:t>
                      </a:r>
                      <a:r>
                        <a:rPr lang="en-US" sz="1800" spc="5" dirty="0">
                          <a:solidFill>
                            <a:srgbClr val="2F2B20"/>
                          </a:solidFill>
                          <a:latin typeface="+mn-lt"/>
                          <a:cs typeface="Arial"/>
                        </a:rPr>
                        <a:t>in </a:t>
                      </a:r>
                      <a:r>
                        <a:rPr lang="en-US" sz="1800" spc="-30" dirty="0">
                          <a:solidFill>
                            <a:srgbClr val="2F2B20"/>
                          </a:solidFill>
                          <a:latin typeface="+mn-lt"/>
                          <a:cs typeface="Arial"/>
                        </a:rPr>
                        <a:t>a</a:t>
                      </a:r>
                      <a:r>
                        <a:rPr lang="en-US" sz="1800" spc="135" dirty="0">
                          <a:solidFill>
                            <a:srgbClr val="2F2B20"/>
                          </a:solidFill>
                          <a:latin typeface="+mn-lt"/>
                          <a:cs typeface="Arial"/>
                        </a:rPr>
                        <a:t> </a:t>
                      </a:r>
                      <a:r>
                        <a:rPr lang="en-US" sz="1800" spc="0" dirty="0">
                          <a:solidFill>
                            <a:srgbClr val="2F2B20"/>
                          </a:solidFill>
                          <a:latin typeface="+mn-lt"/>
                          <a:cs typeface="Arial"/>
                        </a:rPr>
                        <a:t>file</a:t>
                      </a:r>
                      <a:endParaRPr lang="en-US" sz="1800" dirty="0">
                        <a:latin typeface="+mn-lt"/>
                        <a:cs typeface="Arial"/>
                      </a:endParaRPr>
                    </a:p>
                  </a:txBody>
                  <a:tcPr/>
                </a:tc>
                <a:extLst>
                  <a:ext uri="{0D108BD9-81ED-4DB2-BD59-A6C34878D82A}">
                    <a16:rowId xmlns:a16="http://schemas.microsoft.com/office/drawing/2014/main" val="1456469781"/>
                  </a:ext>
                </a:extLst>
              </a:tr>
              <a:tr h="370840">
                <a:tc>
                  <a:txBody>
                    <a:bodyPr/>
                    <a:lstStyle/>
                    <a:p>
                      <a:r>
                        <a:rPr lang="en-US" dirty="0">
                          <a:solidFill>
                            <a:schemeClr val="accent1"/>
                          </a:solidFill>
                          <a:latin typeface="Consolas" panose="020B0609020204030204" pitchFamily="49" charset="0"/>
                        </a:rPr>
                        <a:t>find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0" dirty="0">
                          <a:solidFill>
                            <a:srgbClr val="2F2B20"/>
                          </a:solidFill>
                          <a:latin typeface="+mn-lt"/>
                          <a:cs typeface="Arial"/>
                        </a:rPr>
                        <a:t>searches </a:t>
                      </a:r>
                      <a:r>
                        <a:rPr lang="en-US" sz="1800" spc="35" dirty="0">
                          <a:solidFill>
                            <a:srgbClr val="2F2B20"/>
                          </a:solidFill>
                          <a:latin typeface="+mn-lt"/>
                          <a:cs typeface="Arial"/>
                        </a:rPr>
                        <a:t>for </a:t>
                      </a:r>
                      <a:r>
                        <a:rPr lang="en-US" sz="1800" spc="5" dirty="0">
                          <a:solidFill>
                            <a:srgbClr val="2F2B20"/>
                          </a:solidFill>
                          <a:latin typeface="+mn-lt"/>
                          <a:cs typeface="Arial"/>
                        </a:rPr>
                        <a:t>files </a:t>
                      </a:r>
                      <a:r>
                        <a:rPr lang="en-US" sz="1800" spc="40" dirty="0">
                          <a:solidFill>
                            <a:srgbClr val="2F2B20"/>
                          </a:solidFill>
                          <a:latin typeface="+mn-lt"/>
                          <a:cs typeface="Arial"/>
                        </a:rPr>
                        <a:t>that </a:t>
                      </a:r>
                      <a:r>
                        <a:rPr lang="en-US" sz="1800" spc="25" dirty="0">
                          <a:solidFill>
                            <a:srgbClr val="2F2B20"/>
                          </a:solidFill>
                          <a:latin typeface="+mn-lt"/>
                          <a:cs typeface="Arial"/>
                        </a:rPr>
                        <a:t>meet </a:t>
                      </a:r>
                      <a:r>
                        <a:rPr lang="en-US" sz="1800" spc="30" dirty="0">
                          <a:solidFill>
                            <a:srgbClr val="2F2B20"/>
                          </a:solidFill>
                          <a:latin typeface="+mn-lt"/>
                          <a:cs typeface="Arial"/>
                        </a:rPr>
                        <a:t>specified</a:t>
                      </a:r>
                      <a:r>
                        <a:rPr lang="en-US" sz="1800" spc="130" dirty="0">
                          <a:solidFill>
                            <a:srgbClr val="2F2B20"/>
                          </a:solidFill>
                          <a:latin typeface="+mn-lt"/>
                          <a:cs typeface="Arial"/>
                        </a:rPr>
                        <a:t> </a:t>
                      </a:r>
                      <a:r>
                        <a:rPr lang="en-US" sz="1800" spc="15" dirty="0">
                          <a:solidFill>
                            <a:srgbClr val="2F2B20"/>
                          </a:solidFill>
                          <a:latin typeface="+mn-lt"/>
                          <a:cs typeface="Arial"/>
                        </a:rPr>
                        <a:t>criteria</a:t>
                      </a:r>
                      <a:endParaRPr lang="en-US" sz="1800" dirty="0">
                        <a:latin typeface="+mn-lt"/>
                        <a:cs typeface="Arial"/>
                      </a:endParaRPr>
                    </a:p>
                  </a:txBody>
                  <a:tcPr/>
                </a:tc>
                <a:extLst>
                  <a:ext uri="{0D108BD9-81ED-4DB2-BD59-A6C34878D82A}">
                    <a16:rowId xmlns:a16="http://schemas.microsoft.com/office/drawing/2014/main" val="1933454162"/>
                  </a:ext>
                </a:extLst>
              </a:tr>
              <a:tr h="370840">
                <a:tc>
                  <a:txBody>
                    <a:bodyPr/>
                    <a:lstStyle/>
                    <a:p>
                      <a:r>
                        <a:rPr lang="en-US" dirty="0" err="1">
                          <a:solidFill>
                            <a:schemeClr val="accent1"/>
                          </a:solidFill>
                          <a:latin typeface="Consolas" panose="020B0609020204030204" pitchFamily="49" charset="0"/>
                        </a:rPr>
                        <a:t>wc</a:t>
                      </a:r>
                      <a:endParaRPr lang="en-US" dirty="0">
                        <a:solidFill>
                          <a:schemeClr val="accent1"/>
                        </a:solidFill>
                        <a:latin typeface="Consolas" panose="020B0609020204030204" pitchFamily="49" charset="0"/>
                      </a:endParaRPr>
                    </a:p>
                  </a:txBody>
                  <a:tcPr/>
                </a:tc>
                <a:tc>
                  <a:txBody>
                    <a:bodyPr/>
                    <a:lstStyle/>
                    <a:p>
                      <a:r>
                        <a:rPr lang="en-US" sz="1800" spc="55" dirty="0">
                          <a:solidFill>
                            <a:srgbClr val="2F2B20"/>
                          </a:solidFill>
                          <a:latin typeface="+mn-lt"/>
                          <a:cs typeface="Arial"/>
                        </a:rPr>
                        <a:t>count </a:t>
                      </a:r>
                      <a:r>
                        <a:rPr lang="en-US" sz="1800" spc="35" dirty="0">
                          <a:solidFill>
                            <a:srgbClr val="2F2B20"/>
                          </a:solidFill>
                          <a:latin typeface="+mn-lt"/>
                          <a:cs typeface="Arial"/>
                        </a:rPr>
                        <a:t>words, </a:t>
                      </a:r>
                      <a:r>
                        <a:rPr lang="en-US" sz="1800" spc="0" dirty="0">
                          <a:solidFill>
                            <a:srgbClr val="2F2B20"/>
                          </a:solidFill>
                          <a:latin typeface="+mn-lt"/>
                          <a:cs typeface="Arial"/>
                        </a:rPr>
                        <a:t>lines, </a:t>
                      </a:r>
                      <a:r>
                        <a:rPr lang="en-US" sz="1800" spc="30" dirty="0">
                          <a:solidFill>
                            <a:srgbClr val="2F2B20"/>
                          </a:solidFill>
                          <a:latin typeface="+mn-lt"/>
                          <a:cs typeface="Arial"/>
                        </a:rPr>
                        <a:t>or </a:t>
                      </a:r>
                      <a:r>
                        <a:rPr lang="en-US" sz="1800" spc="25" dirty="0">
                          <a:solidFill>
                            <a:srgbClr val="2F2B20"/>
                          </a:solidFill>
                          <a:latin typeface="+mn-lt"/>
                          <a:cs typeface="Arial"/>
                        </a:rPr>
                        <a:t>characters </a:t>
                      </a:r>
                      <a:r>
                        <a:rPr lang="en-US" sz="1800" spc="5" dirty="0">
                          <a:solidFill>
                            <a:srgbClr val="2F2B20"/>
                          </a:solidFill>
                          <a:latin typeface="+mn-lt"/>
                          <a:cs typeface="Arial"/>
                        </a:rPr>
                        <a:t>in </a:t>
                      </a:r>
                      <a:r>
                        <a:rPr lang="en-US" sz="1800" spc="-30" dirty="0">
                          <a:solidFill>
                            <a:srgbClr val="2F2B20"/>
                          </a:solidFill>
                          <a:latin typeface="+mn-lt"/>
                          <a:cs typeface="Arial"/>
                        </a:rPr>
                        <a:t>a</a:t>
                      </a:r>
                      <a:r>
                        <a:rPr lang="en-US" sz="1800" spc="0" dirty="0">
                          <a:solidFill>
                            <a:srgbClr val="2F2B20"/>
                          </a:solidFill>
                          <a:latin typeface="+mn-lt"/>
                          <a:cs typeface="Arial"/>
                        </a:rPr>
                        <a:t> file</a:t>
                      </a:r>
                      <a:endParaRPr lang="en-US" dirty="0"/>
                    </a:p>
                  </a:txBody>
                  <a:tcPr/>
                </a:tc>
                <a:extLst>
                  <a:ext uri="{0D108BD9-81ED-4DB2-BD59-A6C34878D82A}">
                    <a16:rowId xmlns:a16="http://schemas.microsoft.com/office/drawing/2014/main" val="3567750826"/>
                  </a:ext>
                </a:extLst>
              </a:tr>
            </a:tbl>
          </a:graphicData>
        </a:graphic>
      </p:graphicFrame>
      <p:sp>
        <p:nvSpPr>
          <p:cNvPr id="3" name="Date Placeholder 2">
            <a:extLst>
              <a:ext uri="{FF2B5EF4-FFF2-40B4-BE49-F238E27FC236}">
                <a16:creationId xmlns:a16="http://schemas.microsoft.com/office/drawing/2014/main" id="{C24CCFDD-C844-43DF-90F4-0185F58A0278}"/>
              </a:ext>
            </a:extLst>
          </p:cNvPr>
          <p:cNvSpPr>
            <a:spLocks noGrp="1"/>
          </p:cNvSpPr>
          <p:nvPr>
            <p:ph type="dt" sz="half" idx="10"/>
          </p:nvPr>
        </p:nvSpPr>
        <p:spPr/>
        <p:txBody>
          <a:bodyPr/>
          <a:lstStyle/>
          <a:p>
            <a:fld id="{3441B2FC-FC11-4463-86D2-A98AB36AC259}" type="datetime1">
              <a:rPr lang="en-US" smtClean="0"/>
              <a:t>5/18/2021</a:t>
            </a:fld>
            <a:endParaRPr lang="en-US" dirty="0"/>
          </a:p>
        </p:txBody>
      </p:sp>
      <p:sp>
        <p:nvSpPr>
          <p:cNvPr id="4" name="Footer Placeholder 3">
            <a:extLst>
              <a:ext uri="{FF2B5EF4-FFF2-40B4-BE49-F238E27FC236}">
                <a16:creationId xmlns:a16="http://schemas.microsoft.com/office/drawing/2014/main" id="{DF6A8042-94C0-475E-A30A-E4E7D92E73CF}"/>
              </a:ext>
            </a:extLst>
          </p:cNvPr>
          <p:cNvSpPr>
            <a:spLocks noGrp="1"/>
          </p:cNvSpPr>
          <p:nvPr>
            <p:ph type="ftr" sz="quarter" idx="11"/>
          </p:nvPr>
        </p:nvSpPr>
        <p:spPr/>
        <p:txBody>
          <a:bodyPr/>
          <a:lstStyle/>
          <a:p>
            <a:r>
              <a:rPr lang="en-US"/>
              <a:t>Intro to HPC</a:t>
            </a:r>
            <a:endParaRPr lang="en-US" dirty="0"/>
          </a:p>
        </p:txBody>
      </p:sp>
      <p:sp>
        <p:nvSpPr>
          <p:cNvPr id="5" name="Slide Number Placeholder 4">
            <a:extLst>
              <a:ext uri="{FF2B5EF4-FFF2-40B4-BE49-F238E27FC236}">
                <a16:creationId xmlns:a16="http://schemas.microsoft.com/office/drawing/2014/main" id="{CACF09AB-6963-43DB-9DA8-B53BCD42B15A}"/>
              </a:ext>
            </a:extLst>
          </p:cNvPr>
          <p:cNvSpPr>
            <a:spLocks noGrp="1"/>
          </p:cNvSpPr>
          <p:nvPr>
            <p:ph type="sldNum" sz="quarter" idx="12"/>
          </p:nvPr>
        </p:nvSpPr>
        <p:spPr/>
        <p:txBody>
          <a:bodyPr/>
          <a:lstStyle/>
          <a:p>
            <a:fld id="{DD321DBF-325B-3546-BAAF-4F6E3B3181FF}" type="slidenum">
              <a:rPr lang="en-US" smtClean="0"/>
              <a:pPr/>
              <a:t>15</a:t>
            </a:fld>
            <a:endParaRPr lang="en-US" dirty="0"/>
          </a:p>
        </p:txBody>
      </p:sp>
    </p:spTree>
    <p:extLst>
      <p:ext uri="{BB962C8B-B14F-4D97-AF65-F5344CB8AC3E}">
        <p14:creationId xmlns:p14="http://schemas.microsoft.com/office/powerpoint/2010/main" val="3081120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1" y="1390661"/>
            <a:ext cx="10703971" cy="2672111"/>
          </a:xfrm>
          <a:prstGeom prst="rect">
            <a:avLst/>
          </a:prstGeom>
        </p:spPr>
        <p:txBody>
          <a:bodyPr vert="horz" wrap="square" lIns="0" tIns="96520" rIns="0" bIns="0" rtlCol="0">
            <a:spAutoFit/>
          </a:bodyPr>
          <a:lstStyle/>
          <a:p>
            <a:pPr marL="255904" indent="-243204">
              <a:lnSpc>
                <a:spcPct val="100000"/>
              </a:lnSpc>
              <a:spcBef>
                <a:spcPts val="760"/>
              </a:spcBef>
              <a:buClr>
                <a:srgbClr val="A9A57C"/>
              </a:buClr>
              <a:buChar char="•"/>
              <a:tabLst>
                <a:tab pos="256540" algn="l"/>
              </a:tabLst>
            </a:pPr>
            <a:r>
              <a:rPr sz="2550" spc="-5" dirty="0">
                <a:solidFill>
                  <a:srgbClr val="2F2B20"/>
                </a:solidFill>
                <a:latin typeface="Arial"/>
                <a:cs typeface="Arial"/>
              </a:rPr>
              <a:t>Set </a:t>
            </a:r>
            <a:r>
              <a:rPr sz="2550" spc="50" dirty="0">
                <a:solidFill>
                  <a:srgbClr val="2F2B20"/>
                </a:solidFill>
                <a:latin typeface="Arial"/>
                <a:cs typeface="Arial"/>
              </a:rPr>
              <a:t>up </a:t>
            </a:r>
            <a:r>
              <a:rPr sz="2550" spc="5" dirty="0">
                <a:solidFill>
                  <a:srgbClr val="2F2B20"/>
                </a:solidFill>
                <a:latin typeface="Arial"/>
                <a:cs typeface="Arial"/>
              </a:rPr>
              <a:t>using </a:t>
            </a:r>
            <a:r>
              <a:rPr sz="2550" spc="-10" dirty="0">
                <a:solidFill>
                  <a:srgbClr val="2F2B20"/>
                </a:solidFill>
                <a:latin typeface="Arial"/>
                <a:cs typeface="Arial"/>
              </a:rPr>
              <a:t>shell </a:t>
            </a:r>
            <a:r>
              <a:rPr sz="2550" spc="10" dirty="0">
                <a:solidFill>
                  <a:srgbClr val="2F2B20"/>
                </a:solidFill>
                <a:latin typeface="Arial"/>
                <a:cs typeface="Arial"/>
              </a:rPr>
              <a:t>and </a:t>
            </a:r>
            <a:r>
              <a:rPr sz="2550" spc="0" dirty="0">
                <a:solidFill>
                  <a:srgbClr val="2F2B20"/>
                </a:solidFill>
                <a:latin typeface="Arial"/>
                <a:cs typeface="Arial"/>
              </a:rPr>
              <a:t>environment</a:t>
            </a:r>
            <a:r>
              <a:rPr sz="2550" spc="-140" dirty="0">
                <a:solidFill>
                  <a:srgbClr val="2F2B20"/>
                </a:solidFill>
                <a:latin typeface="Arial"/>
                <a:cs typeface="Arial"/>
              </a:rPr>
              <a:t> </a:t>
            </a:r>
            <a:r>
              <a:rPr sz="2550" spc="-5" dirty="0">
                <a:solidFill>
                  <a:srgbClr val="2F2B20"/>
                </a:solidFill>
                <a:latin typeface="Arial"/>
                <a:cs typeface="Arial"/>
              </a:rPr>
              <a:t>variables</a:t>
            </a:r>
            <a:endParaRPr sz="2550" dirty="0">
              <a:latin typeface="Arial"/>
              <a:cs typeface="Arial"/>
            </a:endParaRPr>
          </a:p>
          <a:p>
            <a:pPr marL="572135" lvl="1" indent="-243204">
              <a:lnSpc>
                <a:spcPct val="100000"/>
              </a:lnSpc>
              <a:spcBef>
                <a:spcPts val="625"/>
              </a:spcBef>
              <a:buClr>
                <a:srgbClr val="9CBEBD"/>
              </a:buClr>
              <a:buChar char="•"/>
              <a:tabLst>
                <a:tab pos="572135" algn="l"/>
                <a:tab pos="572770" algn="l"/>
              </a:tabLst>
            </a:pPr>
            <a:r>
              <a:rPr sz="2300" spc="0" dirty="0">
                <a:solidFill>
                  <a:srgbClr val="2F2B20"/>
                </a:solidFill>
                <a:latin typeface="Arial"/>
                <a:cs typeface="Arial"/>
              </a:rPr>
              <a:t>shell: </a:t>
            </a:r>
            <a:r>
              <a:rPr sz="2300" spc="25" dirty="0">
                <a:solidFill>
                  <a:srgbClr val="2F2B20"/>
                </a:solidFill>
                <a:latin typeface="Arial"/>
                <a:cs typeface="Arial"/>
              </a:rPr>
              <a:t>only </a:t>
            </a:r>
            <a:r>
              <a:rPr sz="2300" spc="15" dirty="0">
                <a:solidFill>
                  <a:srgbClr val="2F2B20"/>
                </a:solidFill>
                <a:latin typeface="Arial"/>
                <a:cs typeface="Arial"/>
              </a:rPr>
              <a:t>effective </a:t>
            </a:r>
            <a:r>
              <a:rPr sz="2300" spc="5" dirty="0">
                <a:solidFill>
                  <a:srgbClr val="2F2B20"/>
                </a:solidFill>
                <a:latin typeface="Arial"/>
                <a:cs typeface="Arial"/>
              </a:rPr>
              <a:t>in </a:t>
            </a:r>
            <a:r>
              <a:rPr sz="2300" spc="25" dirty="0">
                <a:solidFill>
                  <a:srgbClr val="2F2B20"/>
                </a:solidFill>
                <a:latin typeface="Arial"/>
                <a:cs typeface="Arial"/>
              </a:rPr>
              <a:t>the current </a:t>
            </a:r>
            <a:r>
              <a:rPr sz="2300" spc="0" dirty="0">
                <a:solidFill>
                  <a:srgbClr val="2F2B20"/>
                </a:solidFill>
                <a:latin typeface="Arial"/>
                <a:cs typeface="Arial"/>
              </a:rPr>
              <a:t>shell</a:t>
            </a:r>
            <a:r>
              <a:rPr sz="2300" spc="-5" dirty="0">
                <a:solidFill>
                  <a:srgbClr val="2F2B20"/>
                </a:solidFill>
                <a:latin typeface="Arial"/>
                <a:cs typeface="Arial"/>
              </a:rPr>
              <a:t> </a:t>
            </a:r>
            <a:r>
              <a:rPr sz="2300" spc="25" dirty="0">
                <a:solidFill>
                  <a:srgbClr val="2F2B20"/>
                </a:solidFill>
                <a:latin typeface="Arial"/>
                <a:cs typeface="Arial"/>
              </a:rPr>
              <a:t>itself</a:t>
            </a:r>
            <a:endParaRPr sz="2300" dirty="0">
              <a:latin typeface="Arial"/>
              <a:cs typeface="Arial"/>
            </a:endParaRPr>
          </a:p>
          <a:p>
            <a:pPr marL="572135" marR="358775" lvl="1" indent="-243204">
              <a:lnSpc>
                <a:spcPct val="101400"/>
              </a:lnSpc>
              <a:spcBef>
                <a:spcPts val="565"/>
              </a:spcBef>
              <a:buClr>
                <a:srgbClr val="9CBEBD"/>
              </a:buClr>
              <a:buChar char="•"/>
              <a:tabLst>
                <a:tab pos="572135" algn="l"/>
                <a:tab pos="572770" algn="l"/>
              </a:tabLst>
            </a:pPr>
            <a:r>
              <a:rPr sz="2300" spc="15" dirty="0">
                <a:solidFill>
                  <a:srgbClr val="2F2B20"/>
                </a:solidFill>
                <a:latin typeface="Arial"/>
                <a:cs typeface="Arial"/>
              </a:rPr>
              <a:t>environment: </a:t>
            </a:r>
            <a:r>
              <a:rPr sz="2300" spc="25" dirty="0">
                <a:solidFill>
                  <a:srgbClr val="2F2B20"/>
                </a:solidFill>
                <a:latin typeface="Arial"/>
                <a:cs typeface="Arial"/>
              </a:rPr>
              <a:t>carry </a:t>
            </a:r>
            <a:r>
              <a:rPr sz="2300" spc="35" dirty="0">
                <a:solidFill>
                  <a:srgbClr val="2F2B20"/>
                </a:solidFill>
                <a:latin typeface="Arial"/>
                <a:cs typeface="Arial"/>
              </a:rPr>
              <a:t>forward </a:t>
            </a:r>
            <a:r>
              <a:rPr sz="2300" spc="75" dirty="0">
                <a:solidFill>
                  <a:srgbClr val="2F2B20"/>
                </a:solidFill>
                <a:latin typeface="Arial"/>
                <a:cs typeface="Arial"/>
              </a:rPr>
              <a:t>to </a:t>
            </a:r>
            <a:r>
              <a:rPr sz="2300" spc="30" dirty="0">
                <a:solidFill>
                  <a:srgbClr val="2F2B20"/>
                </a:solidFill>
                <a:latin typeface="Arial"/>
                <a:cs typeface="Arial"/>
              </a:rPr>
              <a:t>subsequent </a:t>
            </a:r>
            <a:r>
              <a:rPr sz="2300" spc="50" dirty="0">
                <a:solidFill>
                  <a:srgbClr val="2F2B20"/>
                </a:solidFill>
                <a:latin typeface="Arial"/>
                <a:cs typeface="Arial"/>
              </a:rPr>
              <a:t>commands </a:t>
            </a:r>
            <a:r>
              <a:rPr sz="2300" spc="30" dirty="0">
                <a:solidFill>
                  <a:srgbClr val="2F2B20"/>
                </a:solidFill>
                <a:latin typeface="Arial"/>
                <a:cs typeface="Arial"/>
              </a:rPr>
              <a:t>or  </a:t>
            </a:r>
            <a:r>
              <a:rPr sz="2300" spc="0" dirty="0">
                <a:solidFill>
                  <a:srgbClr val="2F2B20"/>
                </a:solidFill>
                <a:latin typeface="Arial"/>
                <a:cs typeface="Arial"/>
              </a:rPr>
              <a:t>shells</a:t>
            </a:r>
            <a:endParaRPr sz="2300" dirty="0">
              <a:latin typeface="Arial"/>
              <a:cs typeface="Arial"/>
            </a:endParaRPr>
          </a:p>
          <a:p>
            <a:pPr marL="255904" indent="-243204">
              <a:lnSpc>
                <a:spcPct val="100000"/>
              </a:lnSpc>
              <a:spcBef>
                <a:spcPts val="560"/>
              </a:spcBef>
              <a:buClr>
                <a:srgbClr val="A9A57C"/>
              </a:buClr>
              <a:buChar char="•"/>
              <a:tabLst>
                <a:tab pos="256540" algn="l"/>
              </a:tabLst>
            </a:pPr>
            <a:r>
              <a:rPr sz="2550" spc="-5" dirty="0">
                <a:solidFill>
                  <a:srgbClr val="2F2B20"/>
                </a:solidFill>
                <a:latin typeface="Arial"/>
                <a:cs typeface="Arial"/>
              </a:rPr>
              <a:t>Set </a:t>
            </a:r>
            <a:r>
              <a:rPr sz="2550" spc="15" dirty="0">
                <a:solidFill>
                  <a:srgbClr val="2F2B20"/>
                </a:solidFill>
                <a:latin typeface="Arial"/>
                <a:cs typeface="Arial"/>
              </a:rPr>
              <a:t>default </a:t>
            </a:r>
            <a:r>
              <a:rPr sz="2550" spc="-15" dirty="0">
                <a:solidFill>
                  <a:srgbClr val="2F2B20"/>
                </a:solidFill>
                <a:latin typeface="Arial"/>
                <a:cs typeface="Arial"/>
              </a:rPr>
              <a:t>values </a:t>
            </a:r>
            <a:r>
              <a:rPr sz="2550" spc="25" dirty="0">
                <a:solidFill>
                  <a:srgbClr val="2F2B20"/>
                </a:solidFill>
                <a:latin typeface="Arial"/>
                <a:cs typeface="Arial"/>
              </a:rPr>
              <a:t>at </a:t>
            </a:r>
            <a:r>
              <a:rPr sz="2550" spc="10" dirty="0">
                <a:solidFill>
                  <a:srgbClr val="2F2B20"/>
                </a:solidFill>
                <a:latin typeface="Arial"/>
                <a:cs typeface="Arial"/>
              </a:rPr>
              <a:t>login </a:t>
            </a:r>
            <a:r>
              <a:rPr sz="2550" spc="25" dirty="0">
                <a:solidFill>
                  <a:srgbClr val="2F2B20"/>
                </a:solidFill>
                <a:latin typeface="Arial"/>
                <a:cs typeface="Arial"/>
              </a:rPr>
              <a:t>time </a:t>
            </a:r>
            <a:r>
              <a:rPr sz="2550" spc="5" dirty="0">
                <a:solidFill>
                  <a:srgbClr val="2F2B20"/>
                </a:solidFill>
                <a:latin typeface="Arial"/>
                <a:cs typeface="Arial"/>
              </a:rPr>
              <a:t>using</a:t>
            </a:r>
            <a:r>
              <a:rPr sz="2550" spc="-240" dirty="0">
                <a:solidFill>
                  <a:srgbClr val="2F2B20"/>
                </a:solidFill>
                <a:latin typeface="Arial"/>
                <a:cs typeface="Arial"/>
              </a:rPr>
              <a:t> </a:t>
            </a:r>
            <a:r>
              <a:rPr sz="2750" spc="5" dirty="0">
                <a:solidFill>
                  <a:srgbClr val="2F2B20"/>
                </a:solidFill>
                <a:latin typeface="Consolas" panose="020B0609020204030204" pitchFamily="49" charset="0"/>
                <a:cs typeface="Courier New"/>
              </a:rPr>
              <a:t>.bash_profile</a:t>
            </a:r>
            <a:endParaRPr sz="2750" dirty="0">
              <a:latin typeface="Consolas" panose="020B0609020204030204" pitchFamily="49" charset="0"/>
              <a:cs typeface="Courier New"/>
            </a:endParaRPr>
          </a:p>
          <a:p>
            <a:pPr marL="255904">
              <a:lnSpc>
                <a:spcPct val="100000"/>
              </a:lnSpc>
              <a:spcBef>
                <a:spcPts val="30"/>
              </a:spcBef>
              <a:tabLst>
                <a:tab pos="2767330" algn="l"/>
              </a:tabLst>
            </a:pPr>
            <a:r>
              <a:rPr sz="2550" spc="-45" dirty="0">
                <a:solidFill>
                  <a:srgbClr val="2F2B20"/>
                </a:solidFill>
                <a:latin typeface="Arial"/>
                <a:cs typeface="Arial"/>
              </a:rPr>
              <a:t>(or</a:t>
            </a:r>
            <a:r>
              <a:rPr sz="2550" spc="-60" dirty="0">
                <a:solidFill>
                  <a:srgbClr val="2F2B20"/>
                </a:solidFill>
                <a:latin typeface="Arial"/>
                <a:cs typeface="Arial"/>
              </a:rPr>
              <a:t> </a:t>
            </a:r>
            <a:r>
              <a:rPr sz="2750" spc="-10" dirty="0">
                <a:solidFill>
                  <a:srgbClr val="2F2B20"/>
                </a:solidFill>
                <a:latin typeface="Consolas" panose="020B0609020204030204" pitchFamily="49" charset="0"/>
                <a:cs typeface="Courier New"/>
              </a:rPr>
              <a:t>.profile</a:t>
            </a:r>
            <a:r>
              <a:rPr sz="2550" spc="-10" dirty="0">
                <a:solidFill>
                  <a:srgbClr val="2F2B20"/>
                </a:solidFill>
                <a:latin typeface="Arial"/>
                <a:cs typeface="Arial"/>
              </a:rPr>
              <a:t>).	</a:t>
            </a:r>
            <a:r>
              <a:rPr sz="2550" spc="25" dirty="0">
                <a:solidFill>
                  <a:srgbClr val="2F2B20"/>
                </a:solidFill>
                <a:latin typeface="Arial"/>
                <a:cs typeface="Arial"/>
              </a:rPr>
              <a:t>Non-login </a:t>
            </a:r>
            <a:r>
              <a:rPr sz="2550" spc="5" dirty="0">
                <a:solidFill>
                  <a:srgbClr val="2F2B20"/>
                </a:solidFill>
                <a:latin typeface="Arial"/>
                <a:cs typeface="Arial"/>
              </a:rPr>
              <a:t>interactive </a:t>
            </a:r>
            <a:r>
              <a:rPr sz="2550" spc="-10" dirty="0">
                <a:solidFill>
                  <a:srgbClr val="2F2B20"/>
                </a:solidFill>
                <a:latin typeface="Arial"/>
                <a:cs typeface="Arial"/>
              </a:rPr>
              <a:t>shells </a:t>
            </a:r>
            <a:r>
              <a:rPr sz="2550" spc="25" dirty="0">
                <a:solidFill>
                  <a:srgbClr val="2F2B20"/>
                </a:solidFill>
                <a:latin typeface="Arial"/>
                <a:cs typeface="Arial"/>
              </a:rPr>
              <a:t>will</a:t>
            </a:r>
            <a:r>
              <a:rPr sz="2550" spc="-70" dirty="0">
                <a:solidFill>
                  <a:srgbClr val="2F2B20"/>
                </a:solidFill>
                <a:latin typeface="Arial"/>
                <a:cs typeface="Arial"/>
              </a:rPr>
              <a:t> </a:t>
            </a:r>
            <a:r>
              <a:rPr sz="2550" spc="-15" dirty="0">
                <a:solidFill>
                  <a:srgbClr val="2F2B20"/>
                </a:solidFill>
                <a:latin typeface="Arial"/>
                <a:cs typeface="Arial"/>
              </a:rPr>
              <a:t>read</a:t>
            </a:r>
            <a:endParaRPr sz="2550" dirty="0">
              <a:latin typeface="Arial"/>
              <a:cs typeface="Arial"/>
            </a:endParaRPr>
          </a:p>
          <a:p>
            <a:pPr marL="255904">
              <a:lnSpc>
                <a:spcPct val="100000"/>
              </a:lnSpc>
              <a:spcBef>
                <a:spcPts val="35"/>
              </a:spcBef>
            </a:pPr>
            <a:r>
              <a:rPr sz="2550" dirty="0">
                <a:solidFill>
                  <a:srgbClr val="2F2B20"/>
                </a:solidFill>
                <a:latin typeface="Consolas" panose="020B0609020204030204" pitchFamily="49" charset="0"/>
                <a:cs typeface="Courier New"/>
              </a:rPr>
              <a:t>.bashrc</a:t>
            </a:r>
            <a:r>
              <a:rPr sz="2550" spc="-15" dirty="0">
                <a:solidFill>
                  <a:srgbClr val="2F2B20"/>
                </a:solidFill>
                <a:latin typeface="Consolas" panose="020B0609020204030204" pitchFamily="49" charset="0"/>
                <a:cs typeface="Courier New"/>
              </a:rPr>
              <a:t> </a:t>
            </a:r>
            <a:r>
              <a:rPr sz="2550" spc="5" dirty="0">
                <a:solidFill>
                  <a:srgbClr val="2F2B20"/>
                </a:solidFill>
                <a:latin typeface="Arial"/>
                <a:cs typeface="Arial"/>
              </a:rPr>
              <a:t>instead.</a:t>
            </a:r>
            <a:endParaRPr sz="2550" dirty="0">
              <a:latin typeface="Arial"/>
              <a:cs typeface="Arial"/>
            </a:endParaRPr>
          </a:p>
        </p:txBody>
      </p:sp>
      <p:sp>
        <p:nvSpPr>
          <p:cNvPr id="7" name="object 7"/>
          <p:cNvSpPr txBox="1"/>
          <p:nvPr/>
        </p:nvSpPr>
        <p:spPr>
          <a:xfrm>
            <a:off x="1026211" y="4062244"/>
            <a:ext cx="6226848" cy="505267"/>
          </a:xfrm>
          <a:prstGeom prst="rect">
            <a:avLst/>
          </a:prstGeom>
        </p:spPr>
        <p:txBody>
          <a:bodyPr vert="horz" wrap="square" lIns="0" tIns="12700" rIns="0" bIns="0" rtlCol="0" anchor="t">
            <a:spAutoFit/>
          </a:bodyPr>
          <a:lstStyle/>
          <a:p>
            <a:pPr marL="255270" indent="-242570">
              <a:lnSpc>
                <a:spcPct val="100000"/>
              </a:lnSpc>
              <a:spcBef>
                <a:spcPts val="100"/>
              </a:spcBef>
              <a:buClr>
                <a:srgbClr val="A9A57C"/>
              </a:buClr>
              <a:buFont typeface="Arial"/>
              <a:buChar char="•"/>
              <a:tabLst>
                <a:tab pos="256540" algn="l"/>
              </a:tabLst>
            </a:pPr>
            <a:r>
              <a:rPr lang="en-US" sz="3200" spc="-5" dirty="0" err="1">
                <a:solidFill>
                  <a:srgbClr val="2F2B20"/>
                </a:solidFill>
                <a:latin typeface="Consolas" panose="020B0609020204030204" pitchFamily="49" charset="0"/>
                <a:cs typeface="Courier New"/>
              </a:rPr>
              <a:t>var</a:t>
            </a:r>
            <a:r>
              <a:rPr sz="3200" spc="-5" dirty="0" err="1">
                <a:solidFill>
                  <a:srgbClr val="2F2B20"/>
                </a:solidFill>
                <a:latin typeface="Consolas" panose="020B0609020204030204" pitchFamily="49" charset="0"/>
                <a:cs typeface="Courier New"/>
              </a:rPr>
              <a:t>_name</a:t>
            </a:r>
            <a:r>
              <a:rPr sz="3200" spc="-5" dirty="0">
                <a:solidFill>
                  <a:srgbClr val="2F2B20"/>
                </a:solidFill>
                <a:latin typeface="Consolas" panose="020B0609020204030204" pitchFamily="49" charset="0"/>
                <a:cs typeface="Courier New"/>
              </a:rPr>
              <a:t>[=value]</a:t>
            </a:r>
            <a:endParaRPr lang="en-US" sz="3200" dirty="0">
              <a:latin typeface="Consolas" panose="020B0609020204030204" pitchFamily="49" charset="0"/>
              <a:cs typeface="Courier New"/>
            </a:endParaRPr>
          </a:p>
        </p:txBody>
      </p:sp>
      <p:sp>
        <p:nvSpPr>
          <p:cNvPr id="8" name="object 8"/>
          <p:cNvSpPr txBox="1"/>
          <p:nvPr/>
        </p:nvSpPr>
        <p:spPr>
          <a:xfrm>
            <a:off x="7333673" y="4104314"/>
            <a:ext cx="1039091" cy="407162"/>
          </a:xfrm>
          <a:prstGeom prst="rect">
            <a:avLst/>
          </a:prstGeom>
        </p:spPr>
        <p:txBody>
          <a:bodyPr vert="horz" wrap="square" lIns="0" tIns="14604" rIns="0" bIns="0" rtlCol="0">
            <a:spAutoFit/>
          </a:bodyPr>
          <a:lstStyle/>
          <a:p>
            <a:pPr marL="12700">
              <a:lnSpc>
                <a:spcPct val="100000"/>
              </a:lnSpc>
              <a:spcBef>
                <a:spcPts val="114"/>
              </a:spcBef>
            </a:pPr>
            <a:r>
              <a:rPr sz="2550" spc="-75" dirty="0">
                <a:solidFill>
                  <a:srgbClr val="2F2B20"/>
                </a:solidFill>
                <a:latin typeface="Arial"/>
                <a:cs typeface="Arial"/>
              </a:rPr>
              <a:t>(</a:t>
            </a:r>
            <a:r>
              <a:rPr sz="2550" spc="-120" dirty="0">
                <a:solidFill>
                  <a:srgbClr val="2F2B20"/>
                </a:solidFill>
                <a:latin typeface="Arial"/>
                <a:cs typeface="Arial"/>
              </a:rPr>
              <a:t>s</a:t>
            </a:r>
            <a:r>
              <a:rPr sz="2550" dirty="0">
                <a:solidFill>
                  <a:srgbClr val="2F2B20"/>
                </a:solidFill>
                <a:latin typeface="Arial"/>
                <a:cs typeface="Arial"/>
              </a:rPr>
              <a:t>h</a:t>
            </a:r>
            <a:r>
              <a:rPr sz="2550" spc="-50" dirty="0">
                <a:solidFill>
                  <a:srgbClr val="2F2B20"/>
                </a:solidFill>
                <a:latin typeface="Arial"/>
                <a:cs typeface="Arial"/>
              </a:rPr>
              <a:t>e</a:t>
            </a:r>
            <a:r>
              <a:rPr sz="2550" dirty="0">
                <a:solidFill>
                  <a:srgbClr val="2F2B20"/>
                </a:solidFill>
                <a:latin typeface="Arial"/>
                <a:cs typeface="Arial"/>
              </a:rPr>
              <a:t>ll</a:t>
            </a:r>
            <a:r>
              <a:rPr sz="2550" spc="-185" dirty="0">
                <a:solidFill>
                  <a:srgbClr val="2F2B20"/>
                </a:solidFill>
                <a:latin typeface="Arial"/>
                <a:cs typeface="Arial"/>
              </a:rPr>
              <a:t>)</a:t>
            </a:r>
            <a:endParaRPr sz="2550" dirty="0">
              <a:latin typeface="Arial"/>
              <a:cs typeface="Arial"/>
            </a:endParaRPr>
          </a:p>
        </p:txBody>
      </p:sp>
      <p:sp>
        <p:nvSpPr>
          <p:cNvPr id="9" name="object 9"/>
          <p:cNvSpPr txBox="1"/>
          <p:nvPr/>
        </p:nvSpPr>
        <p:spPr>
          <a:xfrm>
            <a:off x="1026211" y="4548900"/>
            <a:ext cx="9785927" cy="505267"/>
          </a:xfrm>
          <a:prstGeom prst="rect">
            <a:avLst/>
          </a:prstGeom>
        </p:spPr>
        <p:txBody>
          <a:bodyPr vert="horz" wrap="square" lIns="0" tIns="12700" rIns="0" bIns="0" rtlCol="0">
            <a:spAutoFit/>
          </a:bodyPr>
          <a:lstStyle/>
          <a:p>
            <a:pPr marL="255904" indent="-243204">
              <a:lnSpc>
                <a:spcPct val="100000"/>
              </a:lnSpc>
              <a:spcBef>
                <a:spcPts val="100"/>
              </a:spcBef>
              <a:buClr>
                <a:srgbClr val="A9A57C"/>
              </a:buClr>
              <a:buFont typeface="Arial"/>
              <a:buChar char="•"/>
              <a:tabLst>
                <a:tab pos="256540" algn="l"/>
              </a:tabLst>
            </a:pPr>
            <a:r>
              <a:rPr sz="3200" spc="-5" dirty="0">
                <a:solidFill>
                  <a:srgbClr val="2F2B20"/>
                </a:solidFill>
                <a:latin typeface="Consolas" panose="020B0609020204030204" pitchFamily="49" charset="0"/>
                <a:cs typeface="Courier New"/>
              </a:rPr>
              <a:t>export VAR_NAME[=value]</a:t>
            </a:r>
            <a:endParaRPr sz="2550" dirty="0">
              <a:latin typeface="Arial"/>
              <a:cs typeface="Arial"/>
            </a:endParaRPr>
          </a:p>
        </p:txBody>
      </p:sp>
      <p:sp>
        <p:nvSpPr>
          <p:cNvPr id="10" name="object 10"/>
          <p:cNvSpPr txBox="1"/>
          <p:nvPr/>
        </p:nvSpPr>
        <p:spPr>
          <a:xfrm>
            <a:off x="1026211" y="5033840"/>
            <a:ext cx="1149927" cy="474489"/>
          </a:xfrm>
          <a:prstGeom prst="rect">
            <a:avLst/>
          </a:prstGeom>
        </p:spPr>
        <p:txBody>
          <a:bodyPr vert="horz" wrap="square" lIns="0" tIns="12700" rIns="0" bIns="0" rtlCol="0">
            <a:spAutoFit/>
          </a:bodyPr>
          <a:lstStyle/>
          <a:p>
            <a:pPr marL="255904" indent="-243204">
              <a:lnSpc>
                <a:spcPct val="100000"/>
              </a:lnSpc>
              <a:spcBef>
                <a:spcPts val="100"/>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env</a:t>
            </a:r>
            <a:endParaRPr sz="3000" dirty="0">
              <a:latin typeface="Consolas" panose="020B0609020204030204" pitchFamily="49" charset="0"/>
              <a:cs typeface="Courier New"/>
            </a:endParaRPr>
          </a:p>
        </p:txBody>
      </p:sp>
      <p:sp>
        <p:nvSpPr>
          <p:cNvPr id="11" name="object 11"/>
          <p:cNvSpPr txBox="1"/>
          <p:nvPr/>
        </p:nvSpPr>
        <p:spPr>
          <a:xfrm>
            <a:off x="7333673" y="5106368"/>
            <a:ext cx="4396509" cy="407162"/>
          </a:xfrm>
          <a:prstGeom prst="rect">
            <a:avLst/>
          </a:prstGeom>
        </p:spPr>
        <p:txBody>
          <a:bodyPr vert="horz" wrap="square" lIns="0" tIns="14604" rIns="0" bIns="0" rtlCol="0">
            <a:spAutoFit/>
          </a:bodyPr>
          <a:lstStyle/>
          <a:p>
            <a:pPr marL="12700">
              <a:lnSpc>
                <a:spcPct val="100000"/>
              </a:lnSpc>
              <a:spcBef>
                <a:spcPts val="114"/>
              </a:spcBef>
            </a:pPr>
            <a:r>
              <a:rPr sz="2550" spc="-5" dirty="0">
                <a:solidFill>
                  <a:srgbClr val="2F2B20"/>
                </a:solidFill>
                <a:latin typeface="Arial"/>
                <a:cs typeface="Arial"/>
              </a:rPr>
              <a:t>(shows </a:t>
            </a:r>
            <a:r>
              <a:rPr sz="2550" spc="10" dirty="0">
                <a:solidFill>
                  <a:srgbClr val="2F2B20"/>
                </a:solidFill>
                <a:latin typeface="Arial"/>
                <a:cs typeface="Arial"/>
              </a:rPr>
              <a:t>current</a:t>
            </a:r>
            <a:r>
              <a:rPr sz="2550" spc="-100" dirty="0">
                <a:solidFill>
                  <a:srgbClr val="2F2B20"/>
                </a:solidFill>
                <a:latin typeface="Arial"/>
                <a:cs typeface="Arial"/>
              </a:rPr>
              <a:t> </a:t>
            </a:r>
            <a:r>
              <a:rPr sz="2550" spc="-25" dirty="0">
                <a:solidFill>
                  <a:srgbClr val="2F2B20"/>
                </a:solidFill>
                <a:latin typeface="Arial"/>
                <a:cs typeface="Arial"/>
              </a:rPr>
              <a:t>variables)</a:t>
            </a:r>
            <a:endParaRPr sz="2550" dirty="0">
              <a:latin typeface="Arial"/>
              <a:cs typeface="Arial"/>
            </a:endParaRPr>
          </a:p>
        </p:txBody>
      </p:sp>
      <p:sp>
        <p:nvSpPr>
          <p:cNvPr id="12" name="object 12"/>
          <p:cNvSpPr txBox="1"/>
          <p:nvPr/>
        </p:nvSpPr>
        <p:spPr>
          <a:xfrm>
            <a:off x="1026211" y="5498404"/>
            <a:ext cx="2797079" cy="474489"/>
          </a:xfrm>
          <a:prstGeom prst="rect">
            <a:avLst/>
          </a:prstGeom>
        </p:spPr>
        <p:txBody>
          <a:bodyPr vert="horz" wrap="square" lIns="0" tIns="12700" rIns="0" bIns="0" rtlCol="0">
            <a:spAutoFit/>
          </a:bodyPr>
          <a:lstStyle/>
          <a:p>
            <a:pPr marL="255904" indent="-243204">
              <a:lnSpc>
                <a:spcPct val="100000"/>
              </a:lnSpc>
              <a:spcBef>
                <a:spcPts val="100"/>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$VAR_NAME</a:t>
            </a:r>
            <a:endParaRPr sz="3000" dirty="0">
              <a:latin typeface="Consolas" panose="020B0609020204030204" pitchFamily="49" charset="0"/>
              <a:cs typeface="Courier New"/>
            </a:endParaRPr>
          </a:p>
        </p:txBody>
      </p:sp>
      <p:sp>
        <p:nvSpPr>
          <p:cNvPr id="13" name="object 13"/>
          <p:cNvSpPr txBox="1"/>
          <p:nvPr/>
        </p:nvSpPr>
        <p:spPr>
          <a:xfrm>
            <a:off x="7333673" y="5618825"/>
            <a:ext cx="4648200" cy="407162"/>
          </a:xfrm>
          <a:prstGeom prst="rect">
            <a:avLst/>
          </a:prstGeom>
        </p:spPr>
        <p:txBody>
          <a:bodyPr vert="horz" wrap="square" lIns="0" tIns="14604" rIns="0" bIns="0" rtlCol="0">
            <a:spAutoFit/>
          </a:bodyPr>
          <a:lstStyle/>
          <a:p>
            <a:pPr marL="12700">
              <a:lnSpc>
                <a:spcPct val="100000"/>
              </a:lnSpc>
              <a:spcBef>
                <a:spcPts val="114"/>
              </a:spcBef>
            </a:pPr>
            <a:r>
              <a:rPr sz="2550" spc="-40" dirty="0">
                <a:solidFill>
                  <a:srgbClr val="2F2B20"/>
                </a:solidFill>
                <a:latin typeface="Arial"/>
                <a:cs typeface="Arial"/>
              </a:rPr>
              <a:t>(refers </a:t>
            </a:r>
            <a:r>
              <a:rPr sz="2550" spc="65" dirty="0">
                <a:solidFill>
                  <a:srgbClr val="2F2B20"/>
                </a:solidFill>
                <a:latin typeface="Arial"/>
                <a:cs typeface="Arial"/>
              </a:rPr>
              <a:t>to </a:t>
            </a:r>
            <a:r>
              <a:rPr sz="2550" spc="-20" dirty="0">
                <a:solidFill>
                  <a:srgbClr val="2F2B20"/>
                </a:solidFill>
                <a:latin typeface="Arial"/>
                <a:cs typeface="Arial"/>
              </a:rPr>
              <a:t>value </a:t>
            </a:r>
            <a:r>
              <a:rPr sz="2550" spc="40" dirty="0">
                <a:solidFill>
                  <a:srgbClr val="2F2B20"/>
                </a:solidFill>
                <a:latin typeface="Arial"/>
                <a:cs typeface="Arial"/>
              </a:rPr>
              <a:t>of</a:t>
            </a:r>
            <a:r>
              <a:rPr sz="2550" spc="-90" dirty="0">
                <a:solidFill>
                  <a:srgbClr val="2F2B20"/>
                </a:solidFill>
                <a:latin typeface="Arial"/>
                <a:cs typeface="Arial"/>
              </a:rPr>
              <a:t> </a:t>
            </a:r>
            <a:r>
              <a:rPr sz="2550" spc="-30" dirty="0">
                <a:solidFill>
                  <a:srgbClr val="2F2B20"/>
                </a:solidFill>
                <a:latin typeface="Arial"/>
                <a:cs typeface="Arial"/>
              </a:rPr>
              <a:t>variable)</a:t>
            </a:r>
            <a:endParaRPr sz="2550" dirty="0">
              <a:latin typeface="Arial"/>
              <a:cs typeface="Arial"/>
            </a:endParaRPr>
          </a:p>
        </p:txBody>
      </p:sp>
      <p:sp>
        <p:nvSpPr>
          <p:cNvPr id="15" name="object 2">
            <a:extLst>
              <a:ext uri="{FF2B5EF4-FFF2-40B4-BE49-F238E27FC236}">
                <a16:creationId xmlns:a16="http://schemas.microsoft.com/office/drawing/2014/main" id="{67510D7A-6A8D-436A-834F-A73D11F26CAE}"/>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Environments</a:t>
            </a:r>
          </a:p>
        </p:txBody>
      </p:sp>
      <p:sp>
        <p:nvSpPr>
          <p:cNvPr id="2" name="TextBox 1">
            <a:extLst>
              <a:ext uri="{FF2B5EF4-FFF2-40B4-BE49-F238E27FC236}">
                <a16:creationId xmlns:a16="http://schemas.microsoft.com/office/drawing/2014/main" id="{DA30A978-62CB-4125-B73C-0B189E11877A}"/>
              </a:ext>
            </a:extLst>
          </p:cNvPr>
          <p:cNvSpPr txBox="1"/>
          <p:nvPr/>
        </p:nvSpPr>
        <p:spPr>
          <a:xfrm>
            <a:off x="7250804" y="4560300"/>
            <a:ext cx="3045686" cy="484748"/>
          </a:xfrm>
          <a:prstGeom prst="rect">
            <a:avLst/>
          </a:prstGeom>
          <a:noFill/>
        </p:spPr>
        <p:txBody>
          <a:bodyPr wrap="square" rtlCol="0">
            <a:spAutoFit/>
          </a:bodyPr>
          <a:lstStyle/>
          <a:p>
            <a:r>
              <a:rPr lang="en-US" sz="2550" spc="-25" dirty="0">
                <a:solidFill>
                  <a:srgbClr val="2F2B20"/>
                </a:solidFill>
                <a:latin typeface="Arial"/>
                <a:cs typeface="Arial"/>
              </a:rPr>
              <a:t>(environment)</a:t>
            </a:r>
            <a:endParaRPr lang="en-US" sz="2550" dirty="0"/>
          </a:p>
        </p:txBody>
      </p:sp>
      <p:sp>
        <p:nvSpPr>
          <p:cNvPr id="3" name="Date Placeholder 2">
            <a:extLst>
              <a:ext uri="{FF2B5EF4-FFF2-40B4-BE49-F238E27FC236}">
                <a16:creationId xmlns:a16="http://schemas.microsoft.com/office/drawing/2014/main" id="{40EAE4E7-7EAE-43CF-A7C0-B6D651CC8E92}"/>
              </a:ext>
            </a:extLst>
          </p:cNvPr>
          <p:cNvSpPr>
            <a:spLocks noGrp="1"/>
          </p:cNvSpPr>
          <p:nvPr>
            <p:ph type="dt" sz="half" idx="10"/>
          </p:nvPr>
        </p:nvSpPr>
        <p:spPr/>
        <p:txBody>
          <a:bodyPr/>
          <a:lstStyle/>
          <a:p>
            <a:fld id="{F3C746A8-B8DE-4508-AD56-9382727CE105}" type="datetime1">
              <a:rPr lang="en-US" smtClean="0"/>
              <a:t>5/18/2021</a:t>
            </a:fld>
            <a:endParaRPr lang="en-US" dirty="0"/>
          </a:p>
        </p:txBody>
      </p:sp>
      <p:sp>
        <p:nvSpPr>
          <p:cNvPr id="4" name="Footer Placeholder 3">
            <a:extLst>
              <a:ext uri="{FF2B5EF4-FFF2-40B4-BE49-F238E27FC236}">
                <a16:creationId xmlns:a16="http://schemas.microsoft.com/office/drawing/2014/main" id="{6B02B832-0B4B-4B85-B00D-55DCF2DB9217}"/>
              </a:ext>
            </a:extLst>
          </p:cNvPr>
          <p:cNvSpPr>
            <a:spLocks noGrp="1"/>
          </p:cNvSpPr>
          <p:nvPr>
            <p:ph type="ftr" sz="quarter" idx="11"/>
          </p:nvPr>
        </p:nvSpPr>
        <p:spPr/>
        <p:txBody>
          <a:bodyPr/>
          <a:lstStyle/>
          <a:p>
            <a:r>
              <a:rPr lang="en-US"/>
              <a:t>Intro to HPC</a:t>
            </a:r>
            <a:endParaRPr lang="en-US" dirty="0"/>
          </a:p>
        </p:txBody>
      </p:sp>
      <p:sp>
        <p:nvSpPr>
          <p:cNvPr id="5" name="Slide Number Placeholder 4">
            <a:extLst>
              <a:ext uri="{FF2B5EF4-FFF2-40B4-BE49-F238E27FC236}">
                <a16:creationId xmlns:a16="http://schemas.microsoft.com/office/drawing/2014/main" id="{D06EA83F-132F-4C07-BC63-B6970B04531A}"/>
              </a:ext>
            </a:extLst>
          </p:cNvPr>
          <p:cNvSpPr>
            <a:spLocks noGrp="1"/>
          </p:cNvSpPr>
          <p:nvPr>
            <p:ph type="sldNum" sz="quarter" idx="12"/>
          </p:nvPr>
        </p:nvSpPr>
        <p:spPr/>
        <p:txBody>
          <a:bodyPr/>
          <a:lstStyle/>
          <a:p>
            <a:fld id="{DD321DBF-325B-3546-BAAF-4F6E3B3181FF}" type="slidenum">
              <a:rPr lang="en-US" smtClean="0"/>
              <a:pPr/>
              <a:t>16</a:t>
            </a:fld>
            <a:endParaRPr lang="en-US" dirty="0"/>
          </a:p>
        </p:txBody>
      </p:sp>
    </p:spTree>
    <p:extLst>
      <p:ext uri="{BB962C8B-B14F-4D97-AF65-F5344CB8AC3E}">
        <p14:creationId xmlns:p14="http://schemas.microsoft.com/office/powerpoint/2010/main" val="167000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2" y="1209675"/>
            <a:ext cx="10185400" cy="4859151"/>
          </a:xfrm>
          <a:prstGeom prst="rect">
            <a:avLst/>
          </a:prstGeom>
        </p:spPr>
        <p:txBody>
          <a:bodyPr vert="horz" wrap="square" lIns="0" tIns="54610" rIns="0" bIns="0" rtlCol="0">
            <a:spAutoFit/>
          </a:bodyPr>
          <a:lstStyle/>
          <a:p>
            <a:pPr marL="255904" indent="-243204">
              <a:lnSpc>
                <a:spcPct val="100000"/>
              </a:lnSpc>
              <a:spcBef>
                <a:spcPts val="430"/>
              </a:spcBef>
              <a:buClr>
                <a:srgbClr val="A9A57C"/>
              </a:buClr>
              <a:buFont typeface="Arial"/>
              <a:buChar char="•"/>
              <a:tabLst>
                <a:tab pos="256540" algn="l"/>
              </a:tabLst>
            </a:pPr>
            <a:r>
              <a:rPr sz="3000" spc="-15" dirty="0">
                <a:solidFill>
                  <a:srgbClr val="2F2B20"/>
                </a:solidFill>
                <a:latin typeface="Consolas" panose="020B0609020204030204" pitchFamily="49" charset="0"/>
                <a:cs typeface="Courier New"/>
              </a:rPr>
              <a:t>PATH</a:t>
            </a:r>
            <a:r>
              <a:rPr sz="2300" spc="-15" dirty="0">
                <a:solidFill>
                  <a:srgbClr val="2F2B20"/>
                </a:solidFill>
                <a:latin typeface="Arial"/>
                <a:cs typeface="Arial"/>
              </a:rPr>
              <a:t>: </a:t>
            </a:r>
            <a:r>
              <a:rPr sz="2300" spc="25" dirty="0">
                <a:solidFill>
                  <a:srgbClr val="2F2B20"/>
                </a:solidFill>
                <a:latin typeface="Arial"/>
                <a:cs typeface="Arial"/>
              </a:rPr>
              <a:t>directories </a:t>
            </a:r>
            <a:r>
              <a:rPr sz="2300" spc="75" dirty="0">
                <a:solidFill>
                  <a:srgbClr val="2F2B20"/>
                </a:solidFill>
                <a:latin typeface="Arial"/>
                <a:cs typeface="Arial"/>
              </a:rPr>
              <a:t>to </a:t>
            </a:r>
            <a:r>
              <a:rPr sz="2300" spc="5" dirty="0">
                <a:solidFill>
                  <a:srgbClr val="2F2B20"/>
                </a:solidFill>
                <a:latin typeface="Arial"/>
                <a:cs typeface="Arial"/>
              </a:rPr>
              <a:t>search </a:t>
            </a:r>
            <a:r>
              <a:rPr sz="2300" spc="35" dirty="0">
                <a:solidFill>
                  <a:srgbClr val="2F2B20"/>
                </a:solidFill>
                <a:latin typeface="Arial"/>
                <a:cs typeface="Arial"/>
              </a:rPr>
              <a:t>for</a:t>
            </a:r>
            <a:r>
              <a:rPr sz="2300" spc="-10" dirty="0">
                <a:solidFill>
                  <a:srgbClr val="2F2B20"/>
                </a:solidFill>
                <a:latin typeface="Arial"/>
                <a:cs typeface="Arial"/>
              </a:rPr>
              <a:t> </a:t>
            </a:r>
            <a:r>
              <a:rPr sz="2300" spc="50" dirty="0">
                <a:solidFill>
                  <a:srgbClr val="2F2B20"/>
                </a:solidFill>
                <a:latin typeface="Arial"/>
                <a:cs typeface="Arial"/>
              </a:rPr>
              <a:t>commands</a:t>
            </a:r>
            <a:endParaRPr sz="2300" dirty="0">
              <a:latin typeface="Arial"/>
              <a:cs typeface="Arial"/>
            </a:endParaRPr>
          </a:p>
          <a:p>
            <a:pPr marL="255904" indent="-243204">
              <a:lnSpc>
                <a:spcPct val="100000"/>
              </a:lnSpc>
              <a:spcBef>
                <a:spcPts val="335"/>
              </a:spcBef>
              <a:buClr>
                <a:srgbClr val="A9A57C"/>
              </a:buClr>
              <a:buFont typeface="Arial"/>
              <a:buChar char="•"/>
              <a:tabLst>
                <a:tab pos="256540" algn="l"/>
              </a:tabLst>
            </a:pPr>
            <a:r>
              <a:rPr sz="3000" spc="-15" dirty="0">
                <a:solidFill>
                  <a:srgbClr val="2F2B20"/>
                </a:solidFill>
                <a:latin typeface="Consolas" panose="020B0609020204030204" pitchFamily="49" charset="0"/>
                <a:cs typeface="Courier New"/>
              </a:rPr>
              <a:t>HOME</a:t>
            </a:r>
            <a:r>
              <a:rPr sz="2300" spc="-15" dirty="0">
                <a:solidFill>
                  <a:srgbClr val="2F2B20"/>
                </a:solidFill>
                <a:latin typeface="Arial"/>
                <a:cs typeface="Arial"/>
              </a:rPr>
              <a:t>: </a:t>
            </a:r>
            <a:r>
              <a:rPr sz="2300" spc="25" dirty="0">
                <a:solidFill>
                  <a:srgbClr val="2F2B20"/>
                </a:solidFill>
                <a:latin typeface="Arial"/>
                <a:cs typeface="Arial"/>
              </a:rPr>
              <a:t>home</a:t>
            </a:r>
            <a:r>
              <a:rPr sz="2300" spc="40" dirty="0">
                <a:solidFill>
                  <a:srgbClr val="2F2B20"/>
                </a:solidFill>
                <a:latin typeface="Arial"/>
                <a:cs typeface="Arial"/>
              </a:rPr>
              <a:t> </a:t>
            </a:r>
            <a:r>
              <a:rPr sz="2300" spc="30" dirty="0">
                <a:solidFill>
                  <a:srgbClr val="2F2B20"/>
                </a:solidFill>
                <a:latin typeface="Arial"/>
                <a:cs typeface="Arial"/>
              </a:rPr>
              <a:t>directory</a:t>
            </a:r>
            <a:endParaRPr sz="2300" dirty="0">
              <a:latin typeface="Arial"/>
              <a:cs typeface="Arial"/>
            </a:endParaRPr>
          </a:p>
          <a:p>
            <a:pPr marL="255904" indent="-243204">
              <a:lnSpc>
                <a:spcPct val="100000"/>
              </a:lnSpc>
              <a:spcBef>
                <a:spcPts val="335"/>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DISPLAY</a:t>
            </a:r>
            <a:r>
              <a:rPr sz="2300" spc="-20" dirty="0">
                <a:solidFill>
                  <a:srgbClr val="2F2B20"/>
                </a:solidFill>
                <a:latin typeface="Arial"/>
                <a:cs typeface="Arial"/>
              </a:rPr>
              <a:t>: </a:t>
            </a:r>
            <a:r>
              <a:rPr sz="2300" spc="5" dirty="0">
                <a:solidFill>
                  <a:srgbClr val="2F2B20"/>
                </a:solidFill>
                <a:latin typeface="Arial"/>
                <a:cs typeface="Arial"/>
              </a:rPr>
              <a:t>screen where </a:t>
            </a:r>
            <a:r>
              <a:rPr sz="2300" spc="25" dirty="0">
                <a:solidFill>
                  <a:srgbClr val="2F2B20"/>
                </a:solidFill>
                <a:latin typeface="Arial"/>
                <a:cs typeface="Arial"/>
              </a:rPr>
              <a:t>graphical </a:t>
            </a:r>
            <a:r>
              <a:rPr sz="2300" spc="55" dirty="0">
                <a:solidFill>
                  <a:srgbClr val="2F2B20"/>
                </a:solidFill>
                <a:latin typeface="Arial"/>
                <a:cs typeface="Arial"/>
              </a:rPr>
              <a:t>output </a:t>
            </a:r>
            <a:r>
              <a:rPr sz="2300" spc="25" dirty="0">
                <a:solidFill>
                  <a:srgbClr val="2F2B20"/>
                </a:solidFill>
                <a:latin typeface="Arial"/>
                <a:cs typeface="Arial"/>
              </a:rPr>
              <a:t>will</a:t>
            </a:r>
            <a:r>
              <a:rPr sz="2300" spc="15" dirty="0">
                <a:solidFill>
                  <a:srgbClr val="2F2B20"/>
                </a:solidFill>
                <a:latin typeface="Arial"/>
                <a:cs typeface="Arial"/>
              </a:rPr>
              <a:t> </a:t>
            </a:r>
            <a:r>
              <a:rPr sz="2300" spc="25" dirty="0">
                <a:solidFill>
                  <a:srgbClr val="2F2B20"/>
                </a:solidFill>
                <a:latin typeface="Arial"/>
                <a:cs typeface="Arial"/>
              </a:rPr>
              <a:t>appear</a:t>
            </a:r>
            <a:endParaRPr sz="2300" dirty="0">
              <a:latin typeface="Arial"/>
              <a:cs typeface="Arial"/>
            </a:endParaRPr>
          </a:p>
          <a:p>
            <a:pPr marL="255904" indent="-243204">
              <a:lnSpc>
                <a:spcPct val="100000"/>
              </a:lnSpc>
              <a:spcBef>
                <a:spcPts val="330"/>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MANPATH</a:t>
            </a:r>
            <a:r>
              <a:rPr sz="2300" spc="-20" dirty="0">
                <a:solidFill>
                  <a:srgbClr val="2F2B20"/>
                </a:solidFill>
                <a:latin typeface="Arial"/>
                <a:cs typeface="Arial"/>
              </a:rPr>
              <a:t>: </a:t>
            </a:r>
            <a:r>
              <a:rPr sz="2300" spc="25" dirty="0">
                <a:solidFill>
                  <a:srgbClr val="2F2B20"/>
                </a:solidFill>
                <a:latin typeface="Arial"/>
                <a:cs typeface="Arial"/>
              </a:rPr>
              <a:t>directories </a:t>
            </a:r>
            <a:r>
              <a:rPr sz="2300" spc="75" dirty="0">
                <a:solidFill>
                  <a:srgbClr val="2F2B20"/>
                </a:solidFill>
                <a:latin typeface="Arial"/>
                <a:cs typeface="Arial"/>
              </a:rPr>
              <a:t>to </a:t>
            </a:r>
            <a:r>
              <a:rPr sz="2300" spc="5" dirty="0">
                <a:solidFill>
                  <a:srgbClr val="2F2B20"/>
                </a:solidFill>
                <a:latin typeface="Arial"/>
                <a:cs typeface="Arial"/>
              </a:rPr>
              <a:t>search </a:t>
            </a:r>
            <a:r>
              <a:rPr sz="2300" spc="35" dirty="0">
                <a:solidFill>
                  <a:srgbClr val="2F2B20"/>
                </a:solidFill>
                <a:latin typeface="Arial"/>
                <a:cs typeface="Arial"/>
              </a:rPr>
              <a:t>for </a:t>
            </a:r>
            <a:r>
              <a:rPr sz="2300" spc="5" dirty="0">
                <a:solidFill>
                  <a:srgbClr val="2F2B20"/>
                </a:solidFill>
                <a:latin typeface="Arial"/>
                <a:cs typeface="Arial"/>
              </a:rPr>
              <a:t>manual</a:t>
            </a:r>
            <a:r>
              <a:rPr sz="2300" spc="-15" dirty="0">
                <a:solidFill>
                  <a:srgbClr val="2F2B20"/>
                </a:solidFill>
                <a:latin typeface="Arial"/>
                <a:cs typeface="Arial"/>
              </a:rPr>
              <a:t> </a:t>
            </a:r>
            <a:r>
              <a:rPr sz="2300" spc="25" dirty="0">
                <a:solidFill>
                  <a:srgbClr val="2F2B20"/>
                </a:solidFill>
                <a:latin typeface="Arial"/>
                <a:cs typeface="Arial"/>
              </a:rPr>
              <a:t>pages</a:t>
            </a:r>
            <a:endParaRPr sz="2300" dirty="0">
              <a:latin typeface="Arial"/>
              <a:cs typeface="Arial"/>
            </a:endParaRPr>
          </a:p>
          <a:p>
            <a:pPr marL="255904" indent="-243204">
              <a:lnSpc>
                <a:spcPct val="100000"/>
              </a:lnSpc>
              <a:spcBef>
                <a:spcPts val="335"/>
              </a:spcBef>
              <a:buClr>
                <a:srgbClr val="A9A57C"/>
              </a:buClr>
              <a:buFont typeface="Arial"/>
              <a:buChar char="•"/>
              <a:tabLst>
                <a:tab pos="256540" algn="l"/>
              </a:tabLst>
            </a:pPr>
            <a:r>
              <a:rPr sz="3000" spc="-15" dirty="0">
                <a:solidFill>
                  <a:srgbClr val="2F2B20"/>
                </a:solidFill>
                <a:latin typeface="Consolas" panose="020B0609020204030204" pitchFamily="49" charset="0"/>
                <a:cs typeface="Courier New"/>
              </a:rPr>
              <a:t>LANG</a:t>
            </a:r>
            <a:r>
              <a:rPr sz="2300" spc="-15" dirty="0">
                <a:solidFill>
                  <a:srgbClr val="2F2B20"/>
                </a:solidFill>
                <a:latin typeface="Arial"/>
                <a:cs typeface="Arial"/>
              </a:rPr>
              <a:t>: </a:t>
            </a:r>
            <a:r>
              <a:rPr sz="2300" spc="25" dirty="0">
                <a:solidFill>
                  <a:srgbClr val="2F2B20"/>
                </a:solidFill>
                <a:latin typeface="Arial"/>
                <a:cs typeface="Arial"/>
              </a:rPr>
              <a:t>current </a:t>
            </a:r>
            <a:r>
              <a:rPr sz="2300" spc="5" dirty="0">
                <a:solidFill>
                  <a:srgbClr val="2F2B20"/>
                </a:solidFill>
                <a:latin typeface="Arial"/>
                <a:cs typeface="Arial"/>
              </a:rPr>
              <a:t>language</a:t>
            </a:r>
            <a:r>
              <a:rPr sz="2300" spc="25" dirty="0">
                <a:solidFill>
                  <a:srgbClr val="2F2B20"/>
                </a:solidFill>
                <a:latin typeface="Arial"/>
                <a:cs typeface="Arial"/>
              </a:rPr>
              <a:t> </a:t>
            </a:r>
            <a:r>
              <a:rPr sz="2300" spc="35" dirty="0">
                <a:solidFill>
                  <a:srgbClr val="2F2B20"/>
                </a:solidFill>
                <a:latin typeface="Arial"/>
                <a:cs typeface="Arial"/>
              </a:rPr>
              <a:t>encoding</a:t>
            </a:r>
            <a:endParaRPr sz="2300" dirty="0">
              <a:latin typeface="Arial"/>
              <a:cs typeface="Arial"/>
            </a:endParaRPr>
          </a:p>
          <a:p>
            <a:pPr marL="255904" indent="-243204">
              <a:lnSpc>
                <a:spcPct val="100000"/>
              </a:lnSpc>
              <a:spcBef>
                <a:spcPts val="335"/>
              </a:spcBef>
              <a:buClr>
                <a:srgbClr val="A9A57C"/>
              </a:buClr>
              <a:buFont typeface="Arial"/>
              <a:buChar char="•"/>
              <a:tabLst>
                <a:tab pos="256540" algn="l"/>
              </a:tabLst>
            </a:pPr>
            <a:r>
              <a:rPr sz="3000" spc="-15" dirty="0">
                <a:solidFill>
                  <a:srgbClr val="2F2B20"/>
                </a:solidFill>
                <a:latin typeface="Consolas" panose="020B0609020204030204" pitchFamily="49" charset="0"/>
                <a:cs typeface="Courier New"/>
              </a:rPr>
              <a:t>PWD</a:t>
            </a:r>
            <a:r>
              <a:rPr sz="2300" spc="-15" dirty="0">
                <a:solidFill>
                  <a:srgbClr val="2F2B20"/>
                </a:solidFill>
                <a:latin typeface="Arial"/>
                <a:cs typeface="Arial"/>
              </a:rPr>
              <a:t>: </a:t>
            </a:r>
            <a:r>
              <a:rPr sz="2300" spc="25" dirty="0">
                <a:solidFill>
                  <a:srgbClr val="2F2B20"/>
                </a:solidFill>
                <a:latin typeface="Arial"/>
                <a:cs typeface="Arial"/>
              </a:rPr>
              <a:t>current </a:t>
            </a:r>
            <a:r>
              <a:rPr sz="2300" spc="40" dirty="0">
                <a:solidFill>
                  <a:srgbClr val="2F2B20"/>
                </a:solidFill>
                <a:latin typeface="Arial"/>
                <a:cs typeface="Arial"/>
              </a:rPr>
              <a:t>working</a:t>
            </a:r>
            <a:r>
              <a:rPr sz="2300" spc="25" dirty="0">
                <a:solidFill>
                  <a:srgbClr val="2F2B20"/>
                </a:solidFill>
                <a:latin typeface="Arial"/>
                <a:cs typeface="Arial"/>
              </a:rPr>
              <a:t> </a:t>
            </a:r>
            <a:r>
              <a:rPr sz="2300" spc="30" dirty="0">
                <a:solidFill>
                  <a:srgbClr val="2F2B20"/>
                </a:solidFill>
                <a:latin typeface="Arial"/>
                <a:cs typeface="Arial"/>
              </a:rPr>
              <a:t>directory</a:t>
            </a:r>
            <a:endParaRPr sz="2300" dirty="0">
              <a:latin typeface="Arial"/>
              <a:cs typeface="Arial"/>
            </a:endParaRPr>
          </a:p>
          <a:p>
            <a:pPr marL="255904" indent="-243204">
              <a:lnSpc>
                <a:spcPct val="100000"/>
              </a:lnSpc>
              <a:spcBef>
                <a:spcPts val="330"/>
              </a:spcBef>
              <a:buClr>
                <a:srgbClr val="A9A57C"/>
              </a:buClr>
              <a:buFont typeface="Arial"/>
              <a:buChar char="•"/>
              <a:tabLst>
                <a:tab pos="256540" algn="l"/>
              </a:tabLst>
            </a:pPr>
            <a:r>
              <a:rPr sz="3000" spc="-15" dirty="0">
                <a:solidFill>
                  <a:srgbClr val="2F2B20"/>
                </a:solidFill>
                <a:latin typeface="Consolas" panose="020B0609020204030204" pitchFamily="49" charset="0"/>
                <a:cs typeface="Courier New"/>
              </a:rPr>
              <a:t>USER</a:t>
            </a:r>
            <a:r>
              <a:rPr sz="2300" spc="-15" dirty="0">
                <a:solidFill>
                  <a:srgbClr val="2F2B20"/>
                </a:solidFill>
                <a:latin typeface="Arial"/>
                <a:cs typeface="Arial"/>
              </a:rPr>
              <a:t>:</a:t>
            </a:r>
            <a:r>
              <a:rPr sz="2300" spc="5" dirty="0">
                <a:solidFill>
                  <a:srgbClr val="2F2B20"/>
                </a:solidFill>
                <a:latin typeface="Arial"/>
                <a:cs typeface="Arial"/>
              </a:rPr>
              <a:t> </a:t>
            </a:r>
            <a:r>
              <a:rPr sz="2300" spc="10" dirty="0">
                <a:solidFill>
                  <a:srgbClr val="2F2B20"/>
                </a:solidFill>
                <a:latin typeface="Arial"/>
                <a:cs typeface="Arial"/>
              </a:rPr>
              <a:t>username</a:t>
            </a:r>
            <a:endParaRPr sz="2300" dirty="0">
              <a:latin typeface="Arial"/>
              <a:cs typeface="Arial"/>
            </a:endParaRPr>
          </a:p>
          <a:p>
            <a:pPr marL="255904" marR="429895" indent="-243204">
              <a:lnSpc>
                <a:spcPct val="97700"/>
              </a:lnSpc>
              <a:spcBef>
                <a:spcPts val="420"/>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LD_LIBRARY_PATH</a:t>
            </a:r>
            <a:r>
              <a:rPr sz="2300" spc="-20" dirty="0">
                <a:solidFill>
                  <a:srgbClr val="2F2B20"/>
                </a:solidFill>
                <a:latin typeface="Arial"/>
                <a:cs typeface="Arial"/>
              </a:rPr>
              <a:t>: </a:t>
            </a:r>
            <a:r>
              <a:rPr sz="2300" spc="25" dirty="0">
                <a:solidFill>
                  <a:srgbClr val="2F2B20"/>
                </a:solidFill>
                <a:latin typeface="Arial"/>
                <a:cs typeface="Arial"/>
              </a:rPr>
              <a:t>directories </a:t>
            </a:r>
            <a:r>
              <a:rPr sz="2300" spc="75" dirty="0">
                <a:solidFill>
                  <a:srgbClr val="2F2B20"/>
                </a:solidFill>
                <a:latin typeface="Arial"/>
                <a:cs typeface="Arial"/>
              </a:rPr>
              <a:t>to </a:t>
            </a:r>
            <a:r>
              <a:rPr sz="2300" spc="5" dirty="0">
                <a:solidFill>
                  <a:srgbClr val="2F2B20"/>
                </a:solidFill>
                <a:latin typeface="Arial"/>
                <a:cs typeface="Arial"/>
              </a:rPr>
              <a:t>search </a:t>
            </a:r>
            <a:r>
              <a:rPr sz="2300" spc="35" dirty="0">
                <a:solidFill>
                  <a:srgbClr val="2F2B20"/>
                </a:solidFill>
                <a:latin typeface="Arial"/>
                <a:cs typeface="Arial"/>
              </a:rPr>
              <a:t>for </a:t>
            </a:r>
            <a:r>
              <a:rPr sz="2300" spc="5" dirty="0">
                <a:solidFill>
                  <a:srgbClr val="2F2B20"/>
                </a:solidFill>
                <a:latin typeface="Arial"/>
                <a:cs typeface="Arial"/>
              </a:rPr>
              <a:t>shared  </a:t>
            </a:r>
            <a:r>
              <a:rPr sz="2300" spc="50" dirty="0">
                <a:solidFill>
                  <a:srgbClr val="2F2B20"/>
                </a:solidFill>
                <a:latin typeface="Arial"/>
                <a:cs typeface="Arial"/>
              </a:rPr>
              <a:t>objects </a:t>
            </a:r>
            <a:r>
              <a:rPr sz="2300" spc="25" dirty="0">
                <a:solidFill>
                  <a:srgbClr val="2F2B20"/>
                </a:solidFill>
                <a:latin typeface="Arial"/>
                <a:cs typeface="Arial"/>
              </a:rPr>
              <a:t>(dynamically-loaded</a:t>
            </a:r>
            <a:r>
              <a:rPr sz="2300" spc="-25" dirty="0">
                <a:solidFill>
                  <a:srgbClr val="2F2B20"/>
                </a:solidFill>
                <a:latin typeface="Arial"/>
                <a:cs typeface="Arial"/>
              </a:rPr>
              <a:t> </a:t>
            </a:r>
            <a:r>
              <a:rPr sz="2300" spc="-10" dirty="0">
                <a:solidFill>
                  <a:srgbClr val="2F2B20"/>
                </a:solidFill>
                <a:latin typeface="Arial"/>
                <a:cs typeface="Arial"/>
              </a:rPr>
              <a:t>libs)</a:t>
            </a:r>
            <a:endParaRPr sz="2300" dirty="0">
              <a:latin typeface="Arial"/>
              <a:cs typeface="Arial"/>
            </a:endParaRPr>
          </a:p>
          <a:p>
            <a:pPr marL="255904" marR="5080" indent="-243204">
              <a:lnSpc>
                <a:spcPct val="97700"/>
              </a:lnSpc>
              <a:spcBef>
                <a:spcPts val="254"/>
              </a:spcBef>
              <a:buClr>
                <a:srgbClr val="A9A57C"/>
              </a:buClr>
              <a:buFont typeface="Arial"/>
              <a:buChar char="•"/>
              <a:tabLst>
                <a:tab pos="256540" algn="l"/>
              </a:tabLst>
            </a:pPr>
            <a:r>
              <a:rPr sz="3000" spc="-20" dirty="0">
                <a:solidFill>
                  <a:srgbClr val="2F2B20"/>
                </a:solidFill>
                <a:latin typeface="Consolas" panose="020B0609020204030204" pitchFamily="49" charset="0"/>
                <a:cs typeface="Courier New"/>
              </a:rPr>
              <a:t>LM_LICENSE_FILE</a:t>
            </a:r>
            <a:r>
              <a:rPr sz="2300" spc="-20" dirty="0">
                <a:solidFill>
                  <a:srgbClr val="2F2B20"/>
                </a:solidFill>
                <a:latin typeface="Arial"/>
                <a:cs typeface="Arial"/>
              </a:rPr>
              <a:t>: </a:t>
            </a:r>
            <a:r>
              <a:rPr sz="2300" spc="5" dirty="0">
                <a:solidFill>
                  <a:srgbClr val="2F2B20"/>
                </a:solidFill>
                <a:latin typeface="Arial"/>
                <a:cs typeface="Arial"/>
              </a:rPr>
              <a:t>files </a:t>
            </a:r>
            <a:r>
              <a:rPr sz="2300" spc="75" dirty="0">
                <a:solidFill>
                  <a:srgbClr val="2F2B20"/>
                </a:solidFill>
                <a:latin typeface="Arial"/>
                <a:cs typeface="Arial"/>
              </a:rPr>
              <a:t>to </a:t>
            </a:r>
            <a:r>
              <a:rPr sz="2300" spc="5" dirty="0">
                <a:solidFill>
                  <a:srgbClr val="2F2B20"/>
                </a:solidFill>
                <a:latin typeface="Arial"/>
                <a:cs typeface="Arial"/>
              </a:rPr>
              <a:t>search </a:t>
            </a:r>
            <a:r>
              <a:rPr sz="2300" spc="35" dirty="0">
                <a:solidFill>
                  <a:srgbClr val="2F2B20"/>
                </a:solidFill>
                <a:latin typeface="Arial"/>
                <a:cs typeface="Arial"/>
              </a:rPr>
              <a:t>for </a:t>
            </a:r>
            <a:r>
              <a:rPr sz="2300" spc="10" dirty="0">
                <a:solidFill>
                  <a:srgbClr val="2F2B20"/>
                </a:solidFill>
                <a:latin typeface="Arial"/>
                <a:cs typeface="Arial"/>
              </a:rPr>
              <a:t>FlexLM </a:t>
            </a:r>
            <a:r>
              <a:rPr sz="2300" spc="25" dirty="0">
                <a:solidFill>
                  <a:srgbClr val="2F2B20"/>
                </a:solidFill>
                <a:latin typeface="Arial"/>
                <a:cs typeface="Arial"/>
              </a:rPr>
              <a:t>software  </a:t>
            </a:r>
            <a:r>
              <a:rPr sz="2300" spc="10" dirty="0">
                <a:solidFill>
                  <a:srgbClr val="2F2B20"/>
                </a:solidFill>
                <a:latin typeface="Arial"/>
                <a:cs typeface="Arial"/>
              </a:rPr>
              <a:t>licenses</a:t>
            </a:r>
            <a:endParaRPr sz="2300" dirty="0">
              <a:latin typeface="Arial"/>
              <a:cs typeface="Arial"/>
            </a:endParaRPr>
          </a:p>
        </p:txBody>
      </p:sp>
      <p:sp>
        <p:nvSpPr>
          <p:cNvPr id="8" name="object 2">
            <a:extLst>
              <a:ext uri="{FF2B5EF4-FFF2-40B4-BE49-F238E27FC236}">
                <a16:creationId xmlns:a16="http://schemas.microsoft.com/office/drawing/2014/main" id="{7EB952F5-F970-4AE8-A547-464DD1CF195B}"/>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Important variables</a:t>
            </a:r>
          </a:p>
        </p:txBody>
      </p:sp>
      <p:sp>
        <p:nvSpPr>
          <p:cNvPr id="2" name="Date Placeholder 1">
            <a:extLst>
              <a:ext uri="{FF2B5EF4-FFF2-40B4-BE49-F238E27FC236}">
                <a16:creationId xmlns:a16="http://schemas.microsoft.com/office/drawing/2014/main" id="{F4E9EF1A-100C-4544-ACE9-7D1D8B02BFD7}"/>
              </a:ext>
            </a:extLst>
          </p:cNvPr>
          <p:cNvSpPr>
            <a:spLocks noGrp="1"/>
          </p:cNvSpPr>
          <p:nvPr>
            <p:ph type="dt" sz="half" idx="10"/>
          </p:nvPr>
        </p:nvSpPr>
        <p:spPr/>
        <p:txBody>
          <a:bodyPr/>
          <a:lstStyle/>
          <a:p>
            <a:fld id="{EA2B7AFB-AFC5-4CFE-AD33-1AEBDE686374}" type="datetime1">
              <a:rPr lang="en-US" smtClean="0"/>
              <a:t>5/18/2021</a:t>
            </a:fld>
            <a:endParaRPr lang="en-US" dirty="0"/>
          </a:p>
        </p:txBody>
      </p:sp>
      <p:sp>
        <p:nvSpPr>
          <p:cNvPr id="3" name="Footer Placeholder 2">
            <a:extLst>
              <a:ext uri="{FF2B5EF4-FFF2-40B4-BE49-F238E27FC236}">
                <a16:creationId xmlns:a16="http://schemas.microsoft.com/office/drawing/2014/main" id="{9FA0C3EF-2D14-443C-A870-6DB1A117B262}"/>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179FC1BE-FB0A-443D-8F56-38D4F4A8B651}"/>
              </a:ext>
            </a:extLst>
          </p:cNvPr>
          <p:cNvSpPr>
            <a:spLocks noGrp="1"/>
          </p:cNvSpPr>
          <p:nvPr>
            <p:ph type="sldNum" sz="quarter" idx="12"/>
          </p:nvPr>
        </p:nvSpPr>
        <p:spPr/>
        <p:txBody>
          <a:bodyPr/>
          <a:lstStyle/>
          <a:p>
            <a:fld id="{DD321DBF-325B-3546-BAAF-4F6E3B3181FF}" type="slidenum">
              <a:rPr lang="en-US" smtClean="0"/>
              <a:pPr/>
              <a:t>17</a:t>
            </a:fld>
            <a:endParaRPr lang="en-US" dirty="0"/>
          </a:p>
        </p:txBody>
      </p:sp>
    </p:spTree>
    <p:extLst>
      <p:ext uri="{BB962C8B-B14F-4D97-AF65-F5344CB8AC3E}">
        <p14:creationId xmlns:p14="http://schemas.microsoft.com/office/powerpoint/2010/main" val="65801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64343" y="1288712"/>
            <a:ext cx="9989127" cy="3225883"/>
          </a:xfrm>
          <a:prstGeom prst="rect">
            <a:avLst/>
          </a:prstGeom>
        </p:spPr>
        <p:txBody>
          <a:bodyPr vert="horz" wrap="square" lIns="0" tIns="93345" rIns="0" bIns="0" rtlCol="0">
            <a:spAutoFit/>
          </a:bodyPr>
          <a:lstStyle/>
          <a:p>
            <a:pPr marL="255904" indent="-243204">
              <a:lnSpc>
                <a:spcPct val="100000"/>
              </a:lnSpc>
              <a:spcBef>
                <a:spcPts val="735"/>
              </a:spcBef>
              <a:buClr>
                <a:srgbClr val="A9A57C"/>
              </a:buClr>
              <a:buChar char="•"/>
              <a:tabLst>
                <a:tab pos="256540" algn="l"/>
              </a:tabLst>
            </a:pPr>
            <a:r>
              <a:rPr sz="2550" spc="0" dirty="0">
                <a:solidFill>
                  <a:srgbClr val="2F2B20"/>
                </a:solidFill>
                <a:latin typeface="Arial"/>
                <a:cs typeface="Arial"/>
              </a:rPr>
              <a:t>System </a:t>
            </a:r>
            <a:r>
              <a:rPr sz="2550" spc="40" dirty="0">
                <a:solidFill>
                  <a:srgbClr val="2F2B20"/>
                </a:solidFill>
                <a:latin typeface="Arial"/>
                <a:cs typeface="Arial"/>
              </a:rPr>
              <a:t>of </a:t>
            </a:r>
            <a:r>
              <a:rPr sz="2550" dirty="0">
                <a:solidFill>
                  <a:srgbClr val="2F2B20"/>
                </a:solidFill>
                <a:latin typeface="Arial"/>
                <a:cs typeface="Arial"/>
              </a:rPr>
              <a:t>arranging files </a:t>
            </a:r>
            <a:r>
              <a:rPr sz="2550" spc="15" dirty="0">
                <a:solidFill>
                  <a:srgbClr val="2F2B20"/>
                </a:solidFill>
                <a:latin typeface="Arial"/>
                <a:cs typeface="Arial"/>
              </a:rPr>
              <a:t>on</a:t>
            </a:r>
            <a:r>
              <a:rPr sz="2550" spc="-105" dirty="0">
                <a:solidFill>
                  <a:srgbClr val="2F2B20"/>
                </a:solidFill>
                <a:latin typeface="Arial"/>
                <a:cs typeface="Arial"/>
              </a:rPr>
              <a:t> </a:t>
            </a:r>
            <a:r>
              <a:rPr sz="2550" spc="30" dirty="0">
                <a:solidFill>
                  <a:srgbClr val="2F2B20"/>
                </a:solidFill>
                <a:latin typeface="Arial"/>
                <a:cs typeface="Arial"/>
              </a:rPr>
              <a:t>disk</a:t>
            </a:r>
            <a:endParaRPr sz="2550" dirty="0">
              <a:latin typeface="Arial"/>
              <a:cs typeface="Arial"/>
            </a:endParaRPr>
          </a:p>
          <a:p>
            <a:pPr marL="255904" marR="5080" indent="-243204">
              <a:lnSpc>
                <a:spcPct val="100000"/>
              </a:lnSpc>
              <a:spcBef>
                <a:spcPts val="640"/>
              </a:spcBef>
              <a:buClr>
                <a:srgbClr val="A9A57C"/>
              </a:buClr>
              <a:buChar char="•"/>
              <a:tabLst>
                <a:tab pos="256540" algn="l"/>
              </a:tabLst>
            </a:pPr>
            <a:r>
              <a:rPr sz="2550" spc="10" dirty="0">
                <a:solidFill>
                  <a:srgbClr val="2F2B20"/>
                </a:solidFill>
                <a:latin typeface="Arial"/>
                <a:cs typeface="Arial"/>
              </a:rPr>
              <a:t>Consists </a:t>
            </a:r>
            <a:r>
              <a:rPr sz="2550" spc="40" dirty="0">
                <a:solidFill>
                  <a:srgbClr val="2F2B20"/>
                </a:solidFill>
                <a:latin typeface="Arial"/>
                <a:cs typeface="Arial"/>
              </a:rPr>
              <a:t>of </a:t>
            </a:r>
            <a:r>
              <a:rPr sz="2550" spc="10" dirty="0">
                <a:solidFill>
                  <a:srgbClr val="2F2B20"/>
                </a:solidFill>
                <a:latin typeface="Arial"/>
                <a:cs typeface="Arial"/>
              </a:rPr>
              <a:t>directories </a:t>
            </a:r>
            <a:r>
              <a:rPr sz="2550" spc="-30" dirty="0">
                <a:solidFill>
                  <a:srgbClr val="2F2B20"/>
                </a:solidFill>
                <a:latin typeface="Arial"/>
                <a:cs typeface="Arial"/>
              </a:rPr>
              <a:t>(folders) </a:t>
            </a:r>
            <a:r>
              <a:rPr sz="2550" spc="25" dirty="0">
                <a:solidFill>
                  <a:srgbClr val="2F2B20"/>
                </a:solidFill>
                <a:latin typeface="Arial"/>
                <a:cs typeface="Arial"/>
              </a:rPr>
              <a:t>that </a:t>
            </a:r>
            <a:r>
              <a:rPr sz="2550" spc="10" dirty="0">
                <a:solidFill>
                  <a:srgbClr val="2F2B20"/>
                </a:solidFill>
                <a:latin typeface="Arial"/>
                <a:cs typeface="Arial"/>
              </a:rPr>
              <a:t>can </a:t>
            </a:r>
            <a:r>
              <a:rPr sz="2550" spc="25" dirty="0">
                <a:solidFill>
                  <a:srgbClr val="2F2B20"/>
                </a:solidFill>
                <a:latin typeface="Arial"/>
                <a:cs typeface="Arial"/>
              </a:rPr>
              <a:t>contain </a:t>
            </a:r>
            <a:r>
              <a:rPr sz="2550" dirty="0">
                <a:solidFill>
                  <a:srgbClr val="2F2B20"/>
                </a:solidFill>
                <a:latin typeface="Arial"/>
                <a:cs typeface="Arial"/>
              </a:rPr>
              <a:t>files</a:t>
            </a:r>
            <a:r>
              <a:rPr sz="2550" spc="-145" dirty="0">
                <a:solidFill>
                  <a:srgbClr val="2F2B20"/>
                </a:solidFill>
                <a:latin typeface="Arial"/>
                <a:cs typeface="Arial"/>
              </a:rPr>
              <a:t> </a:t>
            </a:r>
            <a:r>
              <a:rPr sz="2550" spc="25" dirty="0">
                <a:solidFill>
                  <a:srgbClr val="2F2B20"/>
                </a:solidFill>
                <a:latin typeface="Arial"/>
                <a:cs typeface="Arial"/>
              </a:rPr>
              <a:t>or  </a:t>
            </a:r>
            <a:r>
              <a:rPr sz="2550" spc="10" dirty="0">
                <a:solidFill>
                  <a:srgbClr val="2F2B20"/>
                </a:solidFill>
                <a:latin typeface="Arial"/>
                <a:cs typeface="Arial"/>
              </a:rPr>
              <a:t>other</a:t>
            </a:r>
            <a:r>
              <a:rPr sz="2550" spc="-15" dirty="0">
                <a:solidFill>
                  <a:srgbClr val="2F2B20"/>
                </a:solidFill>
                <a:latin typeface="Arial"/>
                <a:cs typeface="Arial"/>
              </a:rPr>
              <a:t> </a:t>
            </a:r>
            <a:r>
              <a:rPr sz="2550" spc="10" dirty="0">
                <a:solidFill>
                  <a:srgbClr val="2F2B20"/>
                </a:solidFill>
                <a:latin typeface="Arial"/>
                <a:cs typeface="Arial"/>
              </a:rPr>
              <a:t>directories</a:t>
            </a:r>
            <a:endParaRPr sz="2550" dirty="0">
              <a:latin typeface="Arial"/>
              <a:cs typeface="Arial"/>
            </a:endParaRPr>
          </a:p>
          <a:p>
            <a:pPr marL="255904" indent="-243204">
              <a:lnSpc>
                <a:spcPct val="100000"/>
              </a:lnSpc>
              <a:spcBef>
                <a:spcPts val="615"/>
              </a:spcBef>
              <a:buClr>
                <a:srgbClr val="A9A57C"/>
              </a:buClr>
              <a:buChar char="•"/>
              <a:tabLst>
                <a:tab pos="256540" algn="l"/>
              </a:tabLst>
            </a:pPr>
            <a:r>
              <a:rPr sz="2550" spc="-15" dirty="0">
                <a:solidFill>
                  <a:srgbClr val="2F2B20"/>
                </a:solidFill>
                <a:latin typeface="Arial"/>
                <a:cs typeface="Arial"/>
              </a:rPr>
              <a:t>Levels </a:t>
            </a:r>
            <a:r>
              <a:rPr sz="2550" spc="0" dirty="0">
                <a:solidFill>
                  <a:srgbClr val="2F2B20"/>
                </a:solidFill>
                <a:latin typeface="Arial"/>
                <a:cs typeface="Arial"/>
              </a:rPr>
              <a:t>in </a:t>
            </a:r>
            <a:r>
              <a:rPr sz="2550" spc="5" dirty="0">
                <a:solidFill>
                  <a:srgbClr val="2F2B20"/>
                </a:solidFill>
                <a:latin typeface="Arial"/>
                <a:cs typeface="Arial"/>
              </a:rPr>
              <a:t>full </a:t>
            </a:r>
            <a:r>
              <a:rPr sz="2550" spc="25" dirty="0">
                <a:solidFill>
                  <a:srgbClr val="2F2B20"/>
                </a:solidFill>
                <a:latin typeface="Arial"/>
                <a:cs typeface="Arial"/>
              </a:rPr>
              <a:t>paths </a:t>
            </a:r>
            <a:r>
              <a:rPr sz="2550" spc="0" dirty="0">
                <a:solidFill>
                  <a:srgbClr val="2F2B20"/>
                </a:solidFill>
                <a:latin typeface="Arial"/>
                <a:cs typeface="Arial"/>
              </a:rPr>
              <a:t>separated </a:t>
            </a:r>
            <a:r>
              <a:rPr sz="2550" spc="50" dirty="0">
                <a:solidFill>
                  <a:srgbClr val="2F2B20"/>
                </a:solidFill>
                <a:latin typeface="Arial"/>
                <a:cs typeface="Arial"/>
              </a:rPr>
              <a:t>by </a:t>
            </a:r>
            <a:r>
              <a:rPr sz="2550" i="1" spc="15" dirty="0">
                <a:solidFill>
                  <a:srgbClr val="2F2B20"/>
                </a:solidFill>
                <a:latin typeface="Arial"/>
                <a:cs typeface="Arial"/>
              </a:rPr>
              <a:t>forward </a:t>
            </a:r>
            <a:r>
              <a:rPr sz="2550" spc="-15" dirty="0">
                <a:solidFill>
                  <a:srgbClr val="2F2B20"/>
                </a:solidFill>
                <a:latin typeface="Arial"/>
                <a:cs typeface="Arial"/>
              </a:rPr>
              <a:t>slashes,</a:t>
            </a:r>
            <a:r>
              <a:rPr sz="2550" spc="-145" dirty="0">
                <a:solidFill>
                  <a:srgbClr val="2F2B20"/>
                </a:solidFill>
                <a:latin typeface="Arial"/>
                <a:cs typeface="Arial"/>
              </a:rPr>
              <a:t> </a:t>
            </a:r>
            <a:r>
              <a:rPr sz="2550" spc="-5" dirty="0">
                <a:solidFill>
                  <a:srgbClr val="2F2B20"/>
                </a:solidFill>
                <a:latin typeface="Arial"/>
                <a:cs typeface="Arial"/>
              </a:rPr>
              <a:t>e.g.</a:t>
            </a:r>
            <a:endParaRPr sz="2550" dirty="0">
              <a:latin typeface="Arial"/>
              <a:cs typeface="Arial"/>
            </a:endParaRPr>
          </a:p>
          <a:p>
            <a:pPr marL="281305">
              <a:lnSpc>
                <a:spcPct val="100000"/>
              </a:lnSpc>
              <a:spcBef>
                <a:spcPts val="605"/>
              </a:spcBef>
            </a:pPr>
            <a:r>
              <a:rPr sz="2550" spc="10" dirty="0">
                <a:solidFill>
                  <a:srgbClr val="2F2B20"/>
                </a:solidFill>
                <a:latin typeface="Arial"/>
                <a:cs typeface="Arial"/>
              </a:rPr>
              <a:t>/home/nunez/scripts/analyze_data.sh</a:t>
            </a:r>
            <a:endParaRPr sz="2550" dirty="0">
              <a:latin typeface="Arial"/>
              <a:cs typeface="Arial"/>
            </a:endParaRPr>
          </a:p>
          <a:p>
            <a:pPr marL="255904" indent="-243204">
              <a:lnSpc>
                <a:spcPct val="100000"/>
              </a:lnSpc>
              <a:spcBef>
                <a:spcPts val="640"/>
              </a:spcBef>
              <a:buClr>
                <a:srgbClr val="A9A57C"/>
              </a:buClr>
              <a:buChar char="•"/>
              <a:tabLst>
                <a:tab pos="256540" algn="l"/>
              </a:tabLst>
            </a:pPr>
            <a:r>
              <a:rPr sz="2550" dirty="0">
                <a:solidFill>
                  <a:srgbClr val="2F2B20"/>
                </a:solidFill>
                <a:latin typeface="Arial"/>
                <a:cs typeface="Arial"/>
              </a:rPr>
              <a:t>Case-sensitive; </a:t>
            </a:r>
            <a:r>
              <a:rPr sz="2550" spc="10" dirty="0">
                <a:solidFill>
                  <a:srgbClr val="2F2B20"/>
                </a:solidFill>
                <a:latin typeface="Arial"/>
                <a:cs typeface="Arial"/>
              </a:rPr>
              <a:t>spaces </a:t>
            </a:r>
            <a:r>
              <a:rPr sz="2550" spc="0" dirty="0">
                <a:solidFill>
                  <a:srgbClr val="2F2B20"/>
                </a:solidFill>
                <a:latin typeface="Arial"/>
                <a:cs typeface="Arial"/>
              </a:rPr>
              <a:t>in </a:t>
            </a:r>
            <a:r>
              <a:rPr sz="2550" spc="-10" dirty="0">
                <a:solidFill>
                  <a:srgbClr val="2F2B20"/>
                </a:solidFill>
                <a:latin typeface="Arial"/>
                <a:cs typeface="Arial"/>
              </a:rPr>
              <a:t>names</a:t>
            </a:r>
            <a:r>
              <a:rPr sz="2550" spc="-70" dirty="0">
                <a:solidFill>
                  <a:srgbClr val="2F2B20"/>
                </a:solidFill>
                <a:latin typeface="Arial"/>
                <a:cs typeface="Arial"/>
              </a:rPr>
              <a:t> </a:t>
            </a:r>
            <a:r>
              <a:rPr sz="2550" spc="25" dirty="0">
                <a:solidFill>
                  <a:srgbClr val="2F2B20"/>
                </a:solidFill>
                <a:latin typeface="Arial"/>
                <a:cs typeface="Arial"/>
              </a:rPr>
              <a:t>discouraged</a:t>
            </a:r>
            <a:endParaRPr sz="2550" dirty="0">
              <a:latin typeface="Arial"/>
              <a:cs typeface="Arial"/>
            </a:endParaRPr>
          </a:p>
          <a:p>
            <a:pPr marL="255904" indent="-243204">
              <a:lnSpc>
                <a:spcPct val="100000"/>
              </a:lnSpc>
              <a:spcBef>
                <a:spcPts val="605"/>
              </a:spcBef>
              <a:buClr>
                <a:srgbClr val="A9A57C"/>
              </a:buClr>
              <a:buChar char="•"/>
              <a:tabLst>
                <a:tab pos="256540" algn="l"/>
              </a:tabLst>
            </a:pPr>
            <a:r>
              <a:rPr sz="2550" dirty="0">
                <a:solidFill>
                  <a:srgbClr val="2F2B20"/>
                </a:solidFill>
                <a:latin typeface="Arial"/>
                <a:cs typeface="Arial"/>
              </a:rPr>
              <a:t>Some</a:t>
            </a:r>
            <a:r>
              <a:rPr sz="2550" spc="-20" dirty="0">
                <a:solidFill>
                  <a:srgbClr val="2F2B20"/>
                </a:solidFill>
                <a:latin typeface="Arial"/>
                <a:cs typeface="Arial"/>
              </a:rPr>
              <a:t> </a:t>
            </a:r>
            <a:r>
              <a:rPr sz="2550" spc="10" dirty="0">
                <a:solidFill>
                  <a:srgbClr val="2F2B20"/>
                </a:solidFill>
                <a:latin typeface="Arial"/>
                <a:cs typeface="Arial"/>
              </a:rPr>
              <a:t>shorthan</a:t>
            </a:r>
            <a:r>
              <a:rPr lang="en-US" sz="2550" spc="10" dirty="0">
                <a:solidFill>
                  <a:srgbClr val="2F2B20"/>
                </a:solidFill>
                <a:latin typeface="Arial"/>
                <a:cs typeface="Arial"/>
              </a:rPr>
              <a:t>d:</a:t>
            </a:r>
          </a:p>
        </p:txBody>
      </p:sp>
      <p:sp>
        <p:nvSpPr>
          <p:cNvPr id="8" name="object 2">
            <a:extLst>
              <a:ext uri="{FF2B5EF4-FFF2-40B4-BE49-F238E27FC236}">
                <a16:creationId xmlns:a16="http://schemas.microsoft.com/office/drawing/2014/main" id="{DA771885-6482-4338-88A5-7A995653DDBD}"/>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The Linux Filesystem</a:t>
            </a:r>
          </a:p>
        </p:txBody>
      </p:sp>
      <p:graphicFrame>
        <p:nvGraphicFramePr>
          <p:cNvPr id="2" name="Table 2">
            <a:extLst>
              <a:ext uri="{FF2B5EF4-FFF2-40B4-BE49-F238E27FC236}">
                <a16:creationId xmlns:a16="http://schemas.microsoft.com/office/drawing/2014/main" id="{EC172FE3-2161-418F-AF34-0934B260F416}"/>
              </a:ext>
            </a:extLst>
          </p:cNvPr>
          <p:cNvGraphicFramePr>
            <a:graphicFrameLocks noGrp="1"/>
          </p:cNvGraphicFramePr>
          <p:nvPr>
            <p:extLst>
              <p:ext uri="{D42A27DB-BD31-4B8C-83A1-F6EECF244321}">
                <p14:modId xmlns:p14="http://schemas.microsoft.com/office/powerpoint/2010/main" val="1140465584"/>
              </p:ext>
            </p:extLst>
          </p:nvPr>
        </p:nvGraphicFramePr>
        <p:xfrm>
          <a:off x="6288876" y="4113541"/>
          <a:ext cx="5312697" cy="1854200"/>
        </p:xfrm>
        <a:graphic>
          <a:graphicData uri="http://schemas.openxmlformats.org/drawingml/2006/table">
            <a:tbl>
              <a:tblPr firstRow="1" bandRow="1">
                <a:tableStyleId>{5C22544A-7EE6-4342-B048-85BDC9FD1C3A}</a:tableStyleId>
              </a:tblPr>
              <a:tblGrid>
                <a:gridCol w="1053363">
                  <a:extLst>
                    <a:ext uri="{9D8B030D-6E8A-4147-A177-3AD203B41FA5}">
                      <a16:colId xmlns:a16="http://schemas.microsoft.com/office/drawing/2014/main" val="192156179"/>
                    </a:ext>
                  </a:extLst>
                </a:gridCol>
                <a:gridCol w="4259334">
                  <a:extLst>
                    <a:ext uri="{9D8B030D-6E8A-4147-A177-3AD203B41FA5}">
                      <a16:colId xmlns:a16="http://schemas.microsoft.com/office/drawing/2014/main" val="2932544715"/>
                    </a:ext>
                  </a:extLst>
                </a:gridCol>
              </a:tblGrid>
              <a:tr h="370840">
                <a:tc>
                  <a:txBody>
                    <a:bodyPr/>
                    <a:lstStyle/>
                    <a:p>
                      <a:r>
                        <a:rPr lang="en-US" dirty="0"/>
                        <a:t>Symbol</a:t>
                      </a:r>
                    </a:p>
                  </a:txBody>
                  <a:tcPr/>
                </a:tc>
                <a:tc>
                  <a:txBody>
                    <a:bodyPr/>
                    <a:lstStyle/>
                    <a:p>
                      <a:r>
                        <a:rPr lang="en-US" dirty="0"/>
                        <a:t>Description</a:t>
                      </a:r>
                    </a:p>
                  </a:txBody>
                  <a:tcPr/>
                </a:tc>
                <a:extLst>
                  <a:ext uri="{0D108BD9-81ED-4DB2-BD59-A6C34878D82A}">
                    <a16:rowId xmlns:a16="http://schemas.microsoft.com/office/drawing/2014/main" val="50133801"/>
                  </a:ext>
                </a:extLst>
              </a:tr>
              <a:tr h="370840">
                <a:tc>
                  <a:txBody>
                    <a:bodyPr/>
                    <a:lstStyle/>
                    <a:p>
                      <a:r>
                        <a:rPr lang="en-US" dirty="0"/>
                        <a:t>.</a:t>
                      </a:r>
                    </a:p>
                  </a:txBody>
                  <a:tcPr/>
                </a:tc>
                <a:tc>
                  <a:txBody>
                    <a:bodyPr/>
                    <a:lstStyle/>
                    <a:p>
                      <a:r>
                        <a:rPr lang="en-US" dirty="0"/>
                        <a:t>Current directory</a:t>
                      </a:r>
                    </a:p>
                  </a:txBody>
                  <a:tcPr/>
                </a:tc>
                <a:extLst>
                  <a:ext uri="{0D108BD9-81ED-4DB2-BD59-A6C34878D82A}">
                    <a16:rowId xmlns:a16="http://schemas.microsoft.com/office/drawing/2014/main" val="3791075739"/>
                  </a:ext>
                </a:extLst>
              </a:tr>
              <a:tr h="370840">
                <a:tc>
                  <a:txBody>
                    <a:bodyPr/>
                    <a:lstStyle/>
                    <a:p>
                      <a:r>
                        <a:rPr lang="en-US" dirty="0"/>
                        <a:t>..</a:t>
                      </a:r>
                    </a:p>
                  </a:txBody>
                  <a:tcPr/>
                </a:tc>
                <a:tc>
                  <a:txBody>
                    <a:bodyPr/>
                    <a:lstStyle/>
                    <a:p>
                      <a:r>
                        <a:rPr lang="en-US" dirty="0"/>
                        <a:t>The directory 1 Level Above</a:t>
                      </a:r>
                    </a:p>
                  </a:txBody>
                  <a:tcPr/>
                </a:tc>
                <a:extLst>
                  <a:ext uri="{0D108BD9-81ED-4DB2-BD59-A6C34878D82A}">
                    <a16:rowId xmlns:a16="http://schemas.microsoft.com/office/drawing/2014/main" val="2579447080"/>
                  </a:ext>
                </a:extLst>
              </a:tr>
              <a:tr h="370840">
                <a:tc>
                  <a:txBody>
                    <a:bodyPr/>
                    <a:lstStyle/>
                    <a:p>
                      <a:r>
                        <a:rPr lang="en-US" dirty="0"/>
                        <a:t>~</a:t>
                      </a:r>
                    </a:p>
                  </a:txBody>
                  <a:tcPr/>
                </a:tc>
                <a:tc>
                  <a:txBody>
                    <a:bodyPr/>
                    <a:lstStyle/>
                    <a:p>
                      <a:r>
                        <a:rPr lang="en-US" dirty="0"/>
                        <a:t>The home directory</a:t>
                      </a:r>
                    </a:p>
                  </a:txBody>
                  <a:tcPr/>
                </a:tc>
                <a:extLst>
                  <a:ext uri="{0D108BD9-81ED-4DB2-BD59-A6C34878D82A}">
                    <a16:rowId xmlns:a16="http://schemas.microsoft.com/office/drawing/2014/main" val="4195320711"/>
                  </a:ext>
                </a:extLst>
              </a:tr>
              <a:tr h="370840">
                <a:tc>
                  <a:txBody>
                    <a:bodyPr/>
                    <a:lstStyle/>
                    <a:p>
                      <a:r>
                        <a:rPr lang="en-US" dirty="0"/>
                        <a:t>-</a:t>
                      </a:r>
                    </a:p>
                  </a:txBody>
                  <a:tcPr/>
                </a:tc>
                <a:tc>
                  <a:txBody>
                    <a:bodyPr/>
                    <a:lstStyle/>
                    <a:p>
                      <a:r>
                        <a:rPr lang="en-US" dirty="0"/>
                        <a:t>Previous directory when used with </a:t>
                      </a:r>
                      <a:r>
                        <a:rPr lang="en-US" dirty="0">
                          <a:solidFill>
                            <a:schemeClr val="accent1"/>
                          </a:solidFill>
                          <a:latin typeface="Consolas" panose="020B0609020204030204" pitchFamily="49" charset="0"/>
                        </a:rPr>
                        <a:t>cd</a:t>
                      </a:r>
                    </a:p>
                  </a:txBody>
                  <a:tcPr/>
                </a:tc>
                <a:extLst>
                  <a:ext uri="{0D108BD9-81ED-4DB2-BD59-A6C34878D82A}">
                    <a16:rowId xmlns:a16="http://schemas.microsoft.com/office/drawing/2014/main" val="2329006380"/>
                  </a:ext>
                </a:extLst>
              </a:tr>
            </a:tbl>
          </a:graphicData>
        </a:graphic>
      </p:graphicFrame>
      <p:sp>
        <p:nvSpPr>
          <p:cNvPr id="3" name="Date Placeholder 2">
            <a:extLst>
              <a:ext uri="{FF2B5EF4-FFF2-40B4-BE49-F238E27FC236}">
                <a16:creationId xmlns:a16="http://schemas.microsoft.com/office/drawing/2014/main" id="{3DE9BF9E-D470-41AB-9FE5-67E6E09D3A59}"/>
              </a:ext>
            </a:extLst>
          </p:cNvPr>
          <p:cNvSpPr>
            <a:spLocks noGrp="1"/>
          </p:cNvSpPr>
          <p:nvPr>
            <p:ph type="dt" sz="half" idx="10"/>
          </p:nvPr>
        </p:nvSpPr>
        <p:spPr/>
        <p:txBody>
          <a:bodyPr/>
          <a:lstStyle/>
          <a:p>
            <a:fld id="{D6576604-91A3-4550-9A57-4F3BE50289ED}" type="datetime1">
              <a:rPr lang="en-US" smtClean="0"/>
              <a:t>5/18/2021</a:t>
            </a:fld>
            <a:endParaRPr lang="en-US" dirty="0"/>
          </a:p>
        </p:txBody>
      </p:sp>
      <p:sp>
        <p:nvSpPr>
          <p:cNvPr id="4" name="Footer Placeholder 3">
            <a:extLst>
              <a:ext uri="{FF2B5EF4-FFF2-40B4-BE49-F238E27FC236}">
                <a16:creationId xmlns:a16="http://schemas.microsoft.com/office/drawing/2014/main" id="{231DCB65-3586-4DF1-9A19-512961E8565F}"/>
              </a:ext>
            </a:extLst>
          </p:cNvPr>
          <p:cNvSpPr>
            <a:spLocks noGrp="1"/>
          </p:cNvSpPr>
          <p:nvPr>
            <p:ph type="ftr" sz="quarter" idx="11"/>
          </p:nvPr>
        </p:nvSpPr>
        <p:spPr/>
        <p:txBody>
          <a:bodyPr/>
          <a:lstStyle/>
          <a:p>
            <a:r>
              <a:rPr lang="en-US"/>
              <a:t>Intro to HPC</a:t>
            </a:r>
            <a:endParaRPr lang="en-US" dirty="0"/>
          </a:p>
        </p:txBody>
      </p:sp>
      <p:sp>
        <p:nvSpPr>
          <p:cNvPr id="5" name="Slide Number Placeholder 4">
            <a:extLst>
              <a:ext uri="{FF2B5EF4-FFF2-40B4-BE49-F238E27FC236}">
                <a16:creationId xmlns:a16="http://schemas.microsoft.com/office/drawing/2014/main" id="{AD3A5BBF-5D59-49F6-AE87-45B1C5FE00D7}"/>
              </a:ext>
            </a:extLst>
          </p:cNvPr>
          <p:cNvSpPr>
            <a:spLocks noGrp="1"/>
          </p:cNvSpPr>
          <p:nvPr>
            <p:ph type="sldNum" sz="quarter" idx="12"/>
          </p:nvPr>
        </p:nvSpPr>
        <p:spPr/>
        <p:txBody>
          <a:bodyPr/>
          <a:lstStyle/>
          <a:p>
            <a:fld id="{DD321DBF-325B-3546-BAAF-4F6E3B3181FF}" type="slidenum">
              <a:rPr lang="en-US" smtClean="0"/>
              <a:pPr/>
              <a:t>18</a:t>
            </a:fld>
            <a:endParaRPr lang="en-US" dirty="0"/>
          </a:p>
        </p:txBody>
      </p:sp>
    </p:spTree>
    <p:extLst>
      <p:ext uri="{BB962C8B-B14F-4D97-AF65-F5344CB8AC3E}">
        <p14:creationId xmlns:p14="http://schemas.microsoft.com/office/powerpoint/2010/main" val="335397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366531" y="1736366"/>
            <a:ext cx="0" cy="298637"/>
          </a:xfrm>
          <a:custGeom>
            <a:avLst/>
            <a:gdLst/>
            <a:ahLst/>
            <a:cxnLst/>
            <a:rect l="l" t="t" r="r" b="b"/>
            <a:pathLst>
              <a:path h="338455">
                <a:moveTo>
                  <a:pt x="0" y="0"/>
                </a:moveTo>
                <a:lnTo>
                  <a:pt x="0" y="338216"/>
                </a:lnTo>
              </a:path>
            </a:pathLst>
          </a:custGeom>
          <a:ln w="45402">
            <a:solidFill>
              <a:srgbClr val="000000"/>
            </a:solidFill>
          </a:ln>
        </p:spPr>
        <p:txBody>
          <a:bodyPr wrap="square" lIns="0" tIns="0" rIns="0" bIns="0" rtlCol="0"/>
          <a:lstStyle/>
          <a:p>
            <a:endParaRPr/>
          </a:p>
        </p:txBody>
      </p:sp>
      <p:sp>
        <p:nvSpPr>
          <p:cNvPr id="8" name="object 8"/>
          <p:cNvSpPr/>
          <p:nvPr/>
        </p:nvSpPr>
        <p:spPr>
          <a:xfrm>
            <a:off x="3958361" y="1762629"/>
            <a:ext cx="0" cy="272303"/>
          </a:xfrm>
          <a:custGeom>
            <a:avLst/>
            <a:gdLst/>
            <a:ahLst/>
            <a:cxnLst/>
            <a:rect l="l" t="t" r="r" b="b"/>
            <a:pathLst>
              <a:path h="308610">
                <a:moveTo>
                  <a:pt x="0" y="0"/>
                </a:moveTo>
                <a:lnTo>
                  <a:pt x="0" y="308451"/>
                </a:lnTo>
              </a:path>
            </a:pathLst>
          </a:custGeom>
          <a:ln w="47783">
            <a:solidFill>
              <a:srgbClr val="000000"/>
            </a:solidFill>
          </a:ln>
        </p:spPr>
        <p:txBody>
          <a:bodyPr wrap="square" lIns="0" tIns="0" rIns="0" bIns="0" rtlCol="0"/>
          <a:lstStyle/>
          <a:p>
            <a:endParaRPr/>
          </a:p>
        </p:txBody>
      </p:sp>
      <p:sp>
        <p:nvSpPr>
          <p:cNvPr id="9" name="object 9"/>
          <p:cNvSpPr/>
          <p:nvPr/>
        </p:nvSpPr>
        <p:spPr>
          <a:xfrm>
            <a:off x="3958361" y="2328947"/>
            <a:ext cx="0" cy="319368"/>
          </a:xfrm>
          <a:custGeom>
            <a:avLst/>
            <a:gdLst/>
            <a:ahLst/>
            <a:cxnLst/>
            <a:rect l="l" t="t" r="r" b="b"/>
            <a:pathLst>
              <a:path h="361950">
                <a:moveTo>
                  <a:pt x="0" y="0"/>
                </a:moveTo>
                <a:lnTo>
                  <a:pt x="0" y="361950"/>
                </a:lnTo>
              </a:path>
            </a:pathLst>
          </a:custGeom>
          <a:ln w="47783">
            <a:solidFill>
              <a:srgbClr val="000000"/>
            </a:solidFill>
          </a:ln>
        </p:spPr>
        <p:txBody>
          <a:bodyPr wrap="square" lIns="0" tIns="0" rIns="0" bIns="0" rtlCol="0"/>
          <a:lstStyle/>
          <a:p>
            <a:endParaRPr/>
          </a:p>
        </p:txBody>
      </p:sp>
      <p:sp>
        <p:nvSpPr>
          <p:cNvPr id="10" name="object 10"/>
          <p:cNvSpPr/>
          <p:nvPr/>
        </p:nvSpPr>
        <p:spPr>
          <a:xfrm>
            <a:off x="3958361" y="2942469"/>
            <a:ext cx="0" cy="319368"/>
          </a:xfrm>
          <a:custGeom>
            <a:avLst/>
            <a:gdLst/>
            <a:ahLst/>
            <a:cxnLst/>
            <a:rect l="l" t="t" r="r" b="b"/>
            <a:pathLst>
              <a:path h="361950">
                <a:moveTo>
                  <a:pt x="0" y="0"/>
                </a:moveTo>
                <a:lnTo>
                  <a:pt x="0" y="361950"/>
                </a:lnTo>
              </a:path>
            </a:pathLst>
          </a:custGeom>
          <a:ln w="47783">
            <a:solidFill>
              <a:srgbClr val="000000"/>
            </a:solidFill>
          </a:ln>
        </p:spPr>
        <p:txBody>
          <a:bodyPr wrap="square" lIns="0" tIns="0" rIns="0" bIns="0" rtlCol="0"/>
          <a:lstStyle/>
          <a:p>
            <a:endParaRPr/>
          </a:p>
        </p:txBody>
      </p:sp>
      <p:sp>
        <p:nvSpPr>
          <p:cNvPr id="11" name="object 11"/>
          <p:cNvSpPr/>
          <p:nvPr/>
        </p:nvSpPr>
        <p:spPr>
          <a:xfrm>
            <a:off x="6333839" y="2328947"/>
            <a:ext cx="0" cy="319368"/>
          </a:xfrm>
          <a:custGeom>
            <a:avLst/>
            <a:gdLst/>
            <a:ahLst/>
            <a:cxnLst/>
            <a:rect l="l" t="t" r="r" b="b"/>
            <a:pathLst>
              <a:path h="361950">
                <a:moveTo>
                  <a:pt x="0" y="0"/>
                </a:moveTo>
                <a:lnTo>
                  <a:pt x="0" y="361950"/>
                </a:lnTo>
              </a:path>
            </a:pathLst>
          </a:custGeom>
          <a:ln w="59689">
            <a:solidFill>
              <a:srgbClr val="000000"/>
            </a:solidFill>
          </a:ln>
        </p:spPr>
        <p:txBody>
          <a:bodyPr wrap="square" lIns="0" tIns="0" rIns="0" bIns="0" rtlCol="0"/>
          <a:lstStyle/>
          <a:p>
            <a:endParaRPr/>
          </a:p>
        </p:txBody>
      </p:sp>
      <p:sp>
        <p:nvSpPr>
          <p:cNvPr id="12" name="object 12"/>
          <p:cNvSpPr/>
          <p:nvPr/>
        </p:nvSpPr>
        <p:spPr>
          <a:xfrm>
            <a:off x="6333839" y="2942469"/>
            <a:ext cx="0" cy="319368"/>
          </a:xfrm>
          <a:custGeom>
            <a:avLst/>
            <a:gdLst/>
            <a:ahLst/>
            <a:cxnLst/>
            <a:rect l="l" t="t" r="r" b="b"/>
            <a:pathLst>
              <a:path h="361950">
                <a:moveTo>
                  <a:pt x="0" y="0"/>
                </a:moveTo>
                <a:lnTo>
                  <a:pt x="0" y="361950"/>
                </a:lnTo>
              </a:path>
            </a:pathLst>
          </a:custGeom>
          <a:ln w="59689">
            <a:solidFill>
              <a:srgbClr val="000000"/>
            </a:solidFill>
          </a:ln>
        </p:spPr>
        <p:txBody>
          <a:bodyPr wrap="square" lIns="0" tIns="0" rIns="0" bIns="0" rtlCol="0"/>
          <a:lstStyle/>
          <a:p>
            <a:endParaRPr/>
          </a:p>
        </p:txBody>
      </p:sp>
      <p:sp>
        <p:nvSpPr>
          <p:cNvPr id="13" name="object 13"/>
          <p:cNvSpPr/>
          <p:nvPr/>
        </p:nvSpPr>
        <p:spPr>
          <a:xfrm>
            <a:off x="6333839" y="3555991"/>
            <a:ext cx="0" cy="319368"/>
          </a:xfrm>
          <a:custGeom>
            <a:avLst/>
            <a:gdLst/>
            <a:ahLst/>
            <a:cxnLst/>
            <a:rect l="l" t="t" r="r" b="b"/>
            <a:pathLst>
              <a:path h="361950">
                <a:moveTo>
                  <a:pt x="0" y="0"/>
                </a:moveTo>
                <a:lnTo>
                  <a:pt x="0" y="361950"/>
                </a:lnTo>
              </a:path>
            </a:pathLst>
          </a:custGeom>
          <a:ln w="59689">
            <a:solidFill>
              <a:srgbClr val="000000"/>
            </a:solidFill>
          </a:ln>
        </p:spPr>
        <p:txBody>
          <a:bodyPr wrap="square" lIns="0" tIns="0" rIns="0" bIns="0" rtlCol="0"/>
          <a:lstStyle/>
          <a:p>
            <a:endParaRPr/>
          </a:p>
        </p:txBody>
      </p:sp>
      <p:sp>
        <p:nvSpPr>
          <p:cNvPr id="14" name="object 14"/>
          <p:cNvSpPr/>
          <p:nvPr/>
        </p:nvSpPr>
        <p:spPr>
          <a:xfrm>
            <a:off x="6333839" y="4169513"/>
            <a:ext cx="0" cy="319368"/>
          </a:xfrm>
          <a:custGeom>
            <a:avLst/>
            <a:gdLst/>
            <a:ahLst/>
            <a:cxnLst/>
            <a:rect l="l" t="t" r="r" b="b"/>
            <a:pathLst>
              <a:path h="361950">
                <a:moveTo>
                  <a:pt x="0" y="0"/>
                </a:moveTo>
                <a:lnTo>
                  <a:pt x="0" y="361950"/>
                </a:lnTo>
              </a:path>
            </a:pathLst>
          </a:custGeom>
          <a:ln w="59689">
            <a:solidFill>
              <a:srgbClr val="000000"/>
            </a:solidFill>
          </a:ln>
        </p:spPr>
        <p:txBody>
          <a:bodyPr wrap="square" lIns="0" tIns="0" rIns="0" bIns="0" rtlCol="0"/>
          <a:lstStyle/>
          <a:p>
            <a:endParaRPr/>
          </a:p>
        </p:txBody>
      </p:sp>
      <p:sp>
        <p:nvSpPr>
          <p:cNvPr id="15" name="object 15"/>
          <p:cNvSpPr/>
          <p:nvPr/>
        </p:nvSpPr>
        <p:spPr>
          <a:xfrm>
            <a:off x="6333839" y="4783036"/>
            <a:ext cx="0" cy="434787"/>
          </a:xfrm>
          <a:custGeom>
            <a:avLst/>
            <a:gdLst/>
            <a:ahLst/>
            <a:cxnLst/>
            <a:rect l="l" t="t" r="r" b="b"/>
            <a:pathLst>
              <a:path h="492760">
                <a:moveTo>
                  <a:pt x="0" y="0"/>
                </a:moveTo>
                <a:lnTo>
                  <a:pt x="0" y="492578"/>
                </a:lnTo>
              </a:path>
            </a:pathLst>
          </a:custGeom>
          <a:ln w="59689">
            <a:solidFill>
              <a:srgbClr val="000000"/>
            </a:solidFill>
          </a:ln>
        </p:spPr>
        <p:txBody>
          <a:bodyPr wrap="square" lIns="0" tIns="0" rIns="0" bIns="0" rtlCol="0"/>
          <a:lstStyle/>
          <a:p>
            <a:endParaRPr/>
          </a:p>
        </p:txBody>
      </p:sp>
      <p:sp>
        <p:nvSpPr>
          <p:cNvPr id="16" name="object 16"/>
          <p:cNvSpPr/>
          <p:nvPr/>
        </p:nvSpPr>
        <p:spPr>
          <a:xfrm>
            <a:off x="5986190" y="1279329"/>
            <a:ext cx="626019" cy="511735"/>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5868171" y="1305477"/>
            <a:ext cx="656807" cy="53788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6102926" y="1295204"/>
            <a:ext cx="496455" cy="418540"/>
          </a:xfrm>
          <a:custGeom>
            <a:avLst/>
            <a:gdLst/>
            <a:ahLst/>
            <a:cxnLst/>
            <a:rect l="l" t="t" r="r" b="b"/>
            <a:pathLst>
              <a:path w="409575" h="474344">
                <a:moveTo>
                  <a:pt x="0" y="474027"/>
                </a:moveTo>
                <a:lnTo>
                  <a:pt x="409575" y="474027"/>
                </a:lnTo>
                <a:lnTo>
                  <a:pt x="409575" y="0"/>
                </a:lnTo>
                <a:lnTo>
                  <a:pt x="0" y="0"/>
                </a:lnTo>
                <a:lnTo>
                  <a:pt x="0" y="474027"/>
                </a:lnTo>
                <a:close/>
              </a:path>
            </a:pathLst>
          </a:custGeom>
          <a:solidFill>
            <a:srgbClr val="FFFFFF"/>
          </a:solidFill>
        </p:spPr>
        <p:txBody>
          <a:bodyPr wrap="square" lIns="0" tIns="0" rIns="0" bIns="0" rtlCol="0"/>
          <a:lstStyle/>
          <a:p>
            <a:endParaRPr/>
          </a:p>
        </p:txBody>
      </p:sp>
      <p:sp>
        <p:nvSpPr>
          <p:cNvPr id="19" name="object 19"/>
          <p:cNvSpPr/>
          <p:nvPr/>
        </p:nvSpPr>
        <p:spPr>
          <a:xfrm>
            <a:off x="6102926" y="1295205"/>
            <a:ext cx="496455" cy="418540"/>
          </a:xfrm>
          <a:custGeom>
            <a:avLst/>
            <a:gdLst/>
            <a:ahLst/>
            <a:cxnLst/>
            <a:rect l="l" t="t" r="r" b="b"/>
            <a:pathLst>
              <a:path w="409575" h="474344">
                <a:moveTo>
                  <a:pt x="0" y="0"/>
                </a:moveTo>
                <a:lnTo>
                  <a:pt x="409575" y="0"/>
                </a:lnTo>
                <a:lnTo>
                  <a:pt x="409575" y="474027"/>
                </a:lnTo>
                <a:lnTo>
                  <a:pt x="0" y="474027"/>
                </a:lnTo>
                <a:lnTo>
                  <a:pt x="0" y="0"/>
                </a:lnTo>
                <a:close/>
              </a:path>
            </a:pathLst>
          </a:custGeom>
          <a:ln w="13546">
            <a:solidFill>
              <a:srgbClr val="000000"/>
            </a:solidFill>
          </a:ln>
        </p:spPr>
        <p:txBody>
          <a:bodyPr wrap="square" lIns="0" tIns="0" rIns="0" bIns="0" rtlCol="0"/>
          <a:lstStyle/>
          <a:p>
            <a:endParaRPr/>
          </a:p>
        </p:txBody>
      </p:sp>
      <p:sp>
        <p:nvSpPr>
          <p:cNvPr id="20" name="object 20"/>
          <p:cNvSpPr/>
          <p:nvPr/>
        </p:nvSpPr>
        <p:spPr>
          <a:xfrm>
            <a:off x="5970796" y="1312947"/>
            <a:ext cx="549050" cy="463176"/>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a:off x="6133713" y="1348783"/>
            <a:ext cx="197812"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4D"/>
                </a:solidFill>
                <a:latin typeface="Courier New"/>
                <a:cs typeface="Courier New"/>
              </a:rPr>
              <a:t>/</a:t>
            </a:r>
            <a:endParaRPr sz="1800">
              <a:latin typeface="Courier New"/>
              <a:cs typeface="Courier New"/>
            </a:endParaRPr>
          </a:p>
        </p:txBody>
      </p:sp>
      <p:sp>
        <p:nvSpPr>
          <p:cNvPr id="22" name="object 22"/>
          <p:cNvSpPr/>
          <p:nvPr/>
        </p:nvSpPr>
        <p:spPr>
          <a:xfrm>
            <a:off x="1876008" y="2018917"/>
            <a:ext cx="1041656" cy="38847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1046789" y="1636059"/>
            <a:ext cx="990343" cy="537882"/>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1992746" y="2034793"/>
            <a:ext cx="912091" cy="294154"/>
          </a:xfrm>
          <a:custGeom>
            <a:avLst/>
            <a:gdLst/>
            <a:ahLst/>
            <a:cxnLst/>
            <a:rect l="l" t="t" r="r" b="b"/>
            <a:pathLst>
              <a:path w="752475" h="333375">
                <a:moveTo>
                  <a:pt x="0" y="333375"/>
                </a:moveTo>
                <a:lnTo>
                  <a:pt x="752474" y="333375"/>
                </a:lnTo>
                <a:lnTo>
                  <a:pt x="752474" y="0"/>
                </a:lnTo>
                <a:lnTo>
                  <a:pt x="0" y="0"/>
                </a:lnTo>
                <a:lnTo>
                  <a:pt x="0" y="333375"/>
                </a:lnTo>
                <a:close/>
              </a:path>
            </a:pathLst>
          </a:custGeom>
          <a:solidFill>
            <a:srgbClr val="FFFFFF"/>
          </a:solidFill>
        </p:spPr>
        <p:txBody>
          <a:bodyPr wrap="square" lIns="0" tIns="0" rIns="0" bIns="0" rtlCol="0"/>
          <a:lstStyle/>
          <a:p>
            <a:endParaRPr/>
          </a:p>
        </p:txBody>
      </p:sp>
      <p:sp>
        <p:nvSpPr>
          <p:cNvPr id="25" name="object 25"/>
          <p:cNvSpPr/>
          <p:nvPr/>
        </p:nvSpPr>
        <p:spPr>
          <a:xfrm>
            <a:off x="1860615" y="1989035"/>
            <a:ext cx="887716" cy="463176"/>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1992746" y="2034793"/>
            <a:ext cx="912091"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bin</a:t>
            </a:r>
            <a:endParaRPr sz="1800">
              <a:latin typeface="Courier New"/>
              <a:cs typeface="Courier New"/>
            </a:endParaRPr>
          </a:p>
        </p:txBody>
      </p:sp>
      <p:sp>
        <p:nvSpPr>
          <p:cNvPr id="27" name="object 27"/>
          <p:cNvSpPr/>
          <p:nvPr/>
        </p:nvSpPr>
        <p:spPr>
          <a:xfrm>
            <a:off x="5986190" y="2018917"/>
            <a:ext cx="1041656" cy="38847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5868171" y="1981565"/>
            <a:ext cx="1159676" cy="537882"/>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6102929" y="2034793"/>
            <a:ext cx="912091" cy="294154"/>
          </a:xfrm>
          <a:custGeom>
            <a:avLst/>
            <a:gdLst/>
            <a:ahLst/>
            <a:cxnLst/>
            <a:rect l="l" t="t" r="r" b="b"/>
            <a:pathLst>
              <a:path w="752475" h="333375">
                <a:moveTo>
                  <a:pt x="0" y="333375"/>
                </a:moveTo>
                <a:lnTo>
                  <a:pt x="752474" y="333375"/>
                </a:lnTo>
                <a:lnTo>
                  <a:pt x="752474" y="0"/>
                </a:lnTo>
                <a:lnTo>
                  <a:pt x="0" y="0"/>
                </a:lnTo>
                <a:lnTo>
                  <a:pt x="0" y="333375"/>
                </a:lnTo>
                <a:close/>
              </a:path>
            </a:pathLst>
          </a:custGeom>
          <a:solidFill>
            <a:srgbClr val="FFFFFF"/>
          </a:solidFill>
        </p:spPr>
        <p:txBody>
          <a:bodyPr wrap="square" lIns="0" tIns="0" rIns="0" bIns="0" rtlCol="0"/>
          <a:lstStyle/>
          <a:p>
            <a:endParaRPr/>
          </a:p>
        </p:txBody>
      </p:sp>
      <p:sp>
        <p:nvSpPr>
          <p:cNvPr id="30" name="object 30"/>
          <p:cNvSpPr/>
          <p:nvPr/>
        </p:nvSpPr>
        <p:spPr>
          <a:xfrm>
            <a:off x="5970796" y="1989035"/>
            <a:ext cx="1057050" cy="463176"/>
          </a:xfrm>
          <a:prstGeom prst="rect">
            <a:avLst/>
          </a:prstGeom>
          <a:blipFill>
            <a:blip r:embed="rId9" cstate="print"/>
            <a:stretch>
              <a:fillRect/>
            </a:stretch>
          </a:blipFill>
        </p:spPr>
        <p:txBody>
          <a:bodyPr wrap="square" lIns="0" tIns="0" rIns="0" bIns="0" rtlCol="0"/>
          <a:lstStyle/>
          <a:p>
            <a:endParaRPr/>
          </a:p>
        </p:txBody>
      </p:sp>
      <p:sp>
        <p:nvSpPr>
          <p:cNvPr id="31" name="object 31"/>
          <p:cNvSpPr txBox="1"/>
          <p:nvPr/>
        </p:nvSpPr>
        <p:spPr>
          <a:xfrm>
            <a:off x="6102929" y="2034793"/>
            <a:ext cx="912091"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home</a:t>
            </a:r>
            <a:endParaRPr sz="1800">
              <a:latin typeface="Courier New"/>
              <a:cs typeface="Courier New"/>
            </a:endParaRPr>
          </a:p>
        </p:txBody>
      </p:sp>
      <p:sp>
        <p:nvSpPr>
          <p:cNvPr id="32" name="object 32"/>
          <p:cNvSpPr/>
          <p:nvPr/>
        </p:nvSpPr>
        <p:spPr>
          <a:xfrm>
            <a:off x="3620656" y="2018917"/>
            <a:ext cx="1134019" cy="388470"/>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3502634" y="1981565"/>
            <a:ext cx="990343" cy="537882"/>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3736110" y="2034793"/>
            <a:ext cx="1004455" cy="294154"/>
          </a:xfrm>
          <a:custGeom>
            <a:avLst/>
            <a:gdLst/>
            <a:ahLst/>
            <a:cxnLst/>
            <a:rect l="l" t="t" r="r" b="b"/>
            <a:pathLst>
              <a:path w="828675" h="333375">
                <a:moveTo>
                  <a:pt x="0" y="333375"/>
                </a:moveTo>
                <a:lnTo>
                  <a:pt x="828675" y="333375"/>
                </a:lnTo>
                <a:lnTo>
                  <a:pt x="828675" y="0"/>
                </a:lnTo>
                <a:lnTo>
                  <a:pt x="0" y="0"/>
                </a:lnTo>
                <a:lnTo>
                  <a:pt x="0" y="333375"/>
                </a:lnTo>
                <a:close/>
              </a:path>
            </a:pathLst>
          </a:custGeom>
          <a:solidFill>
            <a:srgbClr val="FFFFFF"/>
          </a:solidFill>
        </p:spPr>
        <p:txBody>
          <a:bodyPr wrap="square" lIns="0" tIns="0" rIns="0" bIns="0" rtlCol="0"/>
          <a:lstStyle/>
          <a:p>
            <a:endParaRPr/>
          </a:p>
        </p:txBody>
      </p:sp>
      <p:sp>
        <p:nvSpPr>
          <p:cNvPr id="35" name="object 35"/>
          <p:cNvSpPr/>
          <p:nvPr/>
        </p:nvSpPr>
        <p:spPr>
          <a:xfrm>
            <a:off x="3600131" y="1989035"/>
            <a:ext cx="892848" cy="463176"/>
          </a:xfrm>
          <a:prstGeom prst="rect">
            <a:avLst/>
          </a:prstGeom>
          <a:blipFill>
            <a:blip r:embed="rId12" cstate="print"/>
            <a:stretch>
              <a:fillRect/>
            </a:stretch>
          </a:blipFill>
        </p:spPr>
        <p:txBody>
          <a:bodyPr wrap="square" lIns="0" tIns="0" rIns="0" bIns="0" rtlCol="0"/>
          <a:lstStyle/>
          <a:p>
            <a:endParaRPr/>
          </a:p>
        </p:txBody>
      </p:sp>
      <p:sp>
        <p:nvSpPr>
          <p:cNvPr id="36" name="object 36"/>
          <p:cNvSpPr txBox="1"/>
          <p:nvPr/>
        </p:nvSpPr>
        <p:spPr>
          <a:xfrm>
            <a:off x="3736110" y="2034793"/>
            <a:ext cx="1004455"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usr</a:t>
            </a:r>
            <a:endParaRPr sz="1800">
              <a:latin typeface="Courier New"/>
              <a:cs typeface="Courier New"/>
            </a:endParaRPr>
          </a:p>
        </p:txBody>
      </p:sp>
      <p:sp>
        <p:nvSpPr>
          <p:cNvPr id="37" name="object 37"/>
          <p:cNvSpPr/>
          <p:nvPr/>
        </p:nvSpPr>
        <p:spPr>
          <a:xfrm>
            <a:off x="3656573" y="2631506"/>
            <a:ext cx="1431636" cy="388470"/>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3533422" y="2594154"/>
            <a:ext cx="1498343" cy="537882"/>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3770747" y="2648315"/>
            <a:ext cx="1304636" cy="294154"/>
          </a:xfrm>
          <a:custGeom>
            <a:avLst/>
            <a:gdLst/>
            <a:ahLst/>
            <a:cxnLst/>
            <a:rect l="l" t="t" r="r" b="b"/>
            <a:pathLst>
              <a:path w="1076325" h="333375">
                <a:moveTo>
                  <a:pt x="0" y="333375"/>
                </a:moveTo>
                <a:lnTo>
                  <a:pt x="1076325" y="333375"/>
                </a:lnTo>
                <a:lnTo>
                  <a:pt x="1076325" y="0"/>
                </a:lnTo>
                <a:lnTo>
                  <a:pt x="0" y="0"/>
                </a:lnTo>
                <a:lnTo>
                  <a:pt x="0" y="333375"/>
                </a:lnTo>
                <a:close/>
              </a:path>
            </a:pathLst>
          </a:custGeom>
          <a:solidFill>
            <a:srgbClr val="FFFFFF"/>
          </a:solidFill>
        </p:spPr>
        <p:txBody>
          <a:bodyPr wrap="square" lIns="0" tIns="0" rIns="0" bIns="0" rtlCol="0"/>
          <a:lstStyle/>
          <a:p>
            <a:endParaRPr/>
          </a:p>
        </p:txBody>
      </p:sp>
      <p:sp>
        <p:nvSpPr>
          <p:cNvPr id="40" name="object 40"/>
          <p:cNvSpPr/>
          <p:nvPr/>
        </p:nvSpPr>
        <p:spPr>
          <a:xfrm>
            <a:off x="3636050" y="2601624"/>
            <a:ext cx="1447543" cy="463176"/>
          </a:xfrm>
          <a:prstGeom prst="rect">
            <a:avLst/>
          </a:prstGeom>
          <a:blipFill>
            <a:blip r:embed="rId15" cstate="print"/>
            <a:stretch>
              <a:fillRect/>
            </a:stretch>
          </a:blipFill>
        </p:spPr>
        <p:txBody>
          <a:bodyPr wrap="square" lIns="0" tIns="0" rIns="0" bIns="0" rtlCol="0"/>
          <a:lstStyle/>
          <a:p>
            <a:endParaRPr dirty="0"/>
          </a:p>
        </p:txBody>
      </p:sp>
      <p:sp>
        <p:nvSpPr>
          <p:cNvPr id="41" name="object 41"/>
          <p:cNvSpPr txBox="1"/>
          <p:nvPr/>
        </p:nvSpPr>
        <p:spPr>
          <a:xfrm>
            <a:off x="3801532" y="2639842"/>
            <a:ext cx="1039091" cy="289823"/>
          </a:xfrm>
          <a:prstGeom prst="rect">
            <a:avLst/>
          </a:prstGeom>
        </p:spPr>
        <p:txBody>
          <a:bodyPr vert="horz" wrap="square" lIns="0" tIns="12700" rIns="0" bIns="0" rtlCol="0">
            <a:spAutoFit/>
          </a:bodyPr>
          <a:lstStyle/>
          <a:p>
            <a:pPr marL="12700">
              <a:lnSpc>
                <a:spcPct val="100000"/>
              </a:lnSpc>
              <a:spcBef>
                <a:spcPts val="100"/>
              </a:spcBef>
            </a:pPr>
            <a:r>
              <a:rPr sz="1800" spc="0" dirty="0">
                <a:solidFill>
                  <a:srgbClr val="4D4D4D"/>
                </a:solidFill>
                <a:latin typeface="Courier New"/>
                <a:cs typeface="Courier New"/>
              </a:rPr>
              <a:t>/local</a:t>
            </a:r>
            <a:endParaRPr sz="1800">
              <a:latin typeface="Courier New"/>
              <a:cs typeface="Courier New"/>
            </a:endParaRPr>
          </a:p>
        </p:txBody>
      </p:sp>
      <p:sp>
        <p:nvSpPr>
          <p:cNvPr id="42" name="object 42"/>
          <p:cNvSpPr/>
          <p:nvPr/>
        </p:nvSpPr>
        <p:spPr>
          <a:xfrm>
            <a:off x="3656573" y="3244094"/>
            <a:ext cx="1134019" cy="388470"/>
          </a:xfrm>
          <a:prstGeom prst="rect">
            <a:avLst/>
          </a:prstGeom>
          <a:blipFill>
            <a:blip r:embed="rId16" cstate="print"/>
            <a:stretch>
              <a:fillRect/>
            </a:stretch>
          </a:blipFill>
        </p:spPr>
        <p:txBody>
          <a:bodyPr wrap="square" lIns="0" tIns="0" rIns="0" bIns="0" rtlCol="0"/>
          <a:lstStyle/>
          <a:p>
            <a:endParaRPr/>
          </a:p>
        </p:txBody>
      </p:sp>
      <p:sp>
        <p:nvSpPr>
          <p:cNvPr id="43" name="object 43"/>
          <p:cNvSpPr/>
          <p:nvPr/>
        </p:nvSpPr>
        <p:spPr>
          <a:xfrm>
            <a:off x="3533422" y="3210476"/>
            <a:ext cx="1159676" cy="534146"/>
          </a:xfrm>
          <a:prstGeom prst="rect">
            <a:avLst/>
          </a:prstGeom>
          <a:blipFill>
            <a:blip r:embed="rId17" cstate="print"/>
            <a:stretch>
              <a:fillRect/>
            </a:stretch>
          </a:blipFill>
        </p:spPr>
        <p:txBody>
          <a:bodyPr wrap="square" lIns="0" tIns="0" rIns="0" bIns="0" rtlCol="0"/>
          <a:lstStyle/>
          <a:p>
            <a:endParaRPr/>
          </a:p>
        </p:txBody>
      </p:sp>
      <p:sp>
        <p:nvSpPr>
          <p:cNvPr id="44" name="object 44"/>
          <p:cNvSpPr/>
          <p:nvPr/>
        </p:nvSpPr>
        <p:spPr>
          <a:xfrm>
            <a:off x="3770747" y="3261838"/>
            <a:ext cx="1004455" cy="294154"/>
          </a:xfrm>
          <a:custGeom>
            <a:avLst/>
            <a:gdLst/>
            <a:ahLst/>
            <a:cxnLst/>
            <a:rect l="l" t="t" r="r" b="b"/>
            <a:pathLst>
              <a:path w="828675" h="333375">
                <a:moveTo>
                  <a:pt x="0" y="333375"/>
                </a:moveTo>
                <a:lnTo>
                  <a:pt x="828675" y="333375"/>
                </a:lnTo>
                <a:lnTo>
                  <a:pt x="828675" y="0"/>
                </a:lnTo>
                <a:lnTo>
                  <a:pt x="0" y="0"/>
                </a:lnTo>
                <a:lnTo>
                  <a:pt x="0" y="333375"/>
                </a:lnTo>
                <a:close/>
              </a:path>
            </a:pathLst>
          </a:custGeom>
          <a:solidFill>
            <a:srgbClr val="FFFFFF"/>
          </a:solidFill>
        </p:spPr>
        <p:txBody>
          <a:bodyPr wrap="square" lIns="0" tIns="0" rIns="0" bIns="0" rtlCol="0"/>
          <a:lstStyle/>
          <a:p>
            <a:endParaRPr/>
          </a:p>
        </p:txBody>
      </p:sp>
      <p:sp>
        <p:nvSpPr>
          <p:cNvPr id="45" name="object 45"/>
          <p:cNvSpPr/>
          <p:nvPr/>
        </p:nvSpPr>
        <p:spPr>
          <a:xfrm>
            <a:off x="3636049" y="3217947"/>
            <a:ext cx="1057050" cy="459441"/>
          </a:xfrm>
          <a:prstGeom prst="rect">
            <a:avLst/>
          </a:prstGeom>
          <a:blipFill>
            <a:blip r:embed="rId18" cstate="print"/>
            <a:stretch>
              <a:fillRect/>
            </a:stretch>
          </a:blipFill>
        </p:spPr>
        <p:txBody>
          <a:bodyPr wrap="square" lIns="0" tIns="0" rIns="0" bIns="0" rtlCol="0"/>
          <a:lstStyle/>
          <a:p>
            <a:endParaRPr/>
          </a:p>
        </p:txBody>
      </p:sp>
      <p:sp>
        <p:nvSpPr>
          <p:cNvPr id="46" name="object 46"/>
          <p:cNvSpPr txBox="1"/>
          <p:nvPr/>
        </p:nvSpPr>
        <p:spPr>
          <a:xfrm>
            <a:off x="3770747" y="3261838"/>
            <a:ext cx="1004455"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/bin</a:t>
            </a:r>
            <a:endParaRPr sz="1800">
              <a:latin typeface="Courier New"/>
              <a:cs typeface="Courier New"/>
            </a:endParaRPr>
          </a:p>
        </p:txBody>
      </p:sp>
      <p:sp>
        <p:nvSpPr>
          <p:cNvPr id="47" name="object 47"/>
          <p:cNvSpPr/>
          <p:nvPr/>
        </p:nvSpPr>
        <p:spPr>
          <a:xfrm>
            <a:off x="5986190" y="2631506"/>
            <a:ext cx="2221857" cy="388470"/>
          </a:xfrm>
          <a:prstGeom prst="rect">
            <a:avLst/>
          </a:prstGeom>
          <a:blipFill>
            <a:blip r:embed="rId19" cstate="print"/>
            <a:stretch>
              <a:fillRect/>
            </a:stretch>
          </a:blipFill>
        </p:spPr>
        <p:txBody>
          <a:bodyPr wrap="square" lIns="0" tIns="0" rIns="0" bIns="0" rtlCol="0"/>
          <a:lstStyle/>
          <a:p>
            <a:endParaRPr/>
          </a:p>
        </p:txBody>
      </p:sp>
      <p:sp>
        <p:nvSpPr>
          <p:cNvPr id="48" name="object 48"/>
          <p:cNvSpPr/>
          <p:nvPr/>
        </p:nvSpPr>
        <p:spPr>
          <a:xfrm>
            <a:off x="5868171" y="2594154"/>
            <a:ext cx="2334748" cy="537882"/>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6102929" y="2648315"/>
            <a:ext cx="2089727" cy="294154"/>
          </a:xfrm>
          <a:custGeom>
            <a:avLst/>
            <a:gdLst/>
            <a:ahLst/>
            <a:cxnLst/>
            <a:rect l="l" t="t" r="r" b="b"/>
            <a:pathLst>
              <a:path w="1724025" h="333375">
                <a:moveTo>
                  <a:pt x="0" y="333375"/>
                </a:moveTo>
                <a:lnTo>
                  <a:pt x="1724025" y="333375"/>
                </a:lnTo>
                <a:lnTo>
                  <a:pt x="1724025" y="0"/>
                </a:lnTo>
                <a:lnTo>
                  <a:pt x="0" y="0"/>
                </a:lnTo>
                <a:lnTo>
                  <a:pt x="0" y="333375"/>
                </a:lnTo>
                <a:close/>
              </a:path>
            </a:pathLst>
          </a:custGeom>
          <a:solidFill>
            <a:srgbClr val="FFFFFF"/>
          </a:solidFill>
        </p:spPr>
        <p:txBody>
          <a:bodyPr wrap="square" lIns="0" tIns="0" rIns="0" bIns="0" rtlCol="0"/>
          <a:lstStyle/>
          <a:p>
            <a:endParaRPr/>
          </a:p>
        </p:txBody>
      </p:sp>
      <p:sp>
        <p:nvSpPr>
          <p:cNvPr id="50" name="object 50"/>
          <p:cNvSpPr/>
          <p:nvPr/>
        </p:nvSpPr>
        <p:spPr>
          <a:xfrm>
            <a:off x="5970796" y="2601624"/>
            <a:ext cx="2232121" cy="463176"/>
          </a:xfrm>
          <a:prstGeom prst="rect">
            <a:avLst/>
          </a:prstGeom>
          <a:blipFill>
            <a:blip r:embed="rId21" cstate="print"/>
            <a:stretch>
              <a:fillRect/>
            </a:stretch>
          </a:blipFill>
        </p:spPr>
        <p:txBody>
          <a:bodyPr wrap="square" lIns="0" tIns="0" rIns="0" bIns="0" rtlCol="0"/>
          <a:lstStyle/>
          <a:p>
            <a:endParaRPr/>
          </a:p>
        </p:txBody>
      </p:sp>
      <p:sp>
        <p:nvSpPr>
          <p:cNvPr id="51" name="object 51"/>
          <p:cNvSpPr txBox="1"/>
          <p:nvPr/>
        </p:nvSpPr>
        <p:spPr>
          <a:xfrm>
            <a:off x="6102929" y="2648315"/>
            <a:ext cx="2089727"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/&lt;username&gt;</a:t>
            </a:r>
            <a:endParaRPr sz="1800">
              <a:latin typeface="Courier New"/>
              <a:cs typeface="Courier New"/>
            </a:endParaRPr>
          </a:p>
        </p:txBody>
      </p:sp>
      <p:sp>
        <p:nvSpPr>
          <p:cNvPr id="52" name="object 52"/>
          <p:cNvSpPr/>
          <p:nvPr/>
        </p:nvSpPr>
        <p:spPr>
          <a:xfrm>
            <a:off x="5986191" y="3244094"/>
            <a:ext cx="2103839" cy="388470"/>
          </a:xfrm>
          <a:prstGeom prst="rect">
            <a:avLst/>
          </a:prstGeom>
          <a:blipFill>
            <a:blip r:embed="rId22" cstate="print"/>
            <a:stretch>
              <a:fillRect/>
            </a:stretch>
          </a:blipFill>
        </p:spPr>
        <p:txBody>
          <a:bodyPr wrap="square" lIns="0" tIns="0" rIns="0" bIns="0" rtlCol="0"/>
          <a:lstStyle/>
          <a:p>
            <a:endParaRPr/>
          </a:p>
        </p:txBody>
      </p:sp>
      <p:sp>
        <p:nvSpPr>
          <p:cNvPr id="53" name="object 53"/>
          <p:cNvSpPr/>
          <p:nvPr/>
        </p:nvSpPr>
        <p:spPr>
          <a:xfrm>
            <a:off x="5868171" y="3210476"/>
            <a:ext cx="2165415" cy="534146"/>
          </a:xfrm>
          <a:prstGeom prst="rect">
            <a:avLst/>
          </a:prstGeom>
          <a:blipFill>
            <a:blip r:embed="rId23" cstate="print"/>
            <a:stretch>
              <a:fillRect/>
            </a:stretch>
          </a:blipFill>
        </p:spPr>
        <p:txBody>
          <a:bodyPr wrap="square" lIns="0" tIns="0" rIns="0" bIns="0" rtlCol="0"/>
          <a:lstStyle/>
          <a:p>
            <a:endParaRPr/>
          </a:p>
        </p:txBody>
      </p:sp>
      <p:sp>
        <p:nvSpPr>
          <p:cNvPr id="54" name="object 54"/>
          <p:cNvSpPr/>
          <p:nvPr/>
        </p:nvSpPr>
        <p:spPr>
          <a:xfrm>
            <a:off x="6102929" y="3261838"/>
            <a:ext cx="1974273" cy="294154"/>
          </a:xfrm>
          <a:custGeom>
            <a:avLst/>
            <a:gdLst/>
            <a:ahLst/>
            <a:cxnLst/>
            <a:rect l="l" t="t" r="r" b="b"/>
            <a:pathLst>
              <a:path w="1628775" h="333375">
                <a:moveTo>
                  <a:pt x="0" y="333375"/>
                </a:moveTo>
                <a:lnTo>
                  <a:pt x="1628775" y="333375"/>
                </a:lnTo>
                <a:lnTo>
                  <a:pt x="1628775" y="0"/>
                </a:lnTo>
                <a:lnTo>
                  <a:pt x="0" y="0"/>
                </a:lnTo>
                <a:lnTo>
                  <a:pt x="0" y="333375"/>
                </a:lnTo>
                <a:close/>
              </a:path>
            </a:pathLst>
          </a:custGeom>
          <a:solidFill>
            <a:srgbClr val="FFFFFF"/>
          </a:solidFill>
        </p:spPr>
        <p:txBody>
          <a:bodyPr wrap="square" lIns="0" tIns="0" rIns="0" bIns="0" rtlCol="0"/>
          <a:lstStyle/>
          <a:p>
            <a:endParaRPr/>
          </a:p>
        </p:txBody>
      </p:sp>
      <p:sp>
        <p:nvSpPr>
          <p:cNvPr id="55" name="object 55"/>
          <p:cNvSpPr/>
          <p:nvPr/>
        </p:nvSpPr>
        <p:spPr>
          <a:xfrm>
            <a:off x="5970796" y="3217947"/>
            <a:ext cx="2114613" cy="459441"/>
          </a:xfrm>
          <a:prstGeom prst="rect">
            <a:avLst/>
          </a:prstGeom>
          <a:blipFill>
            <a:blip r:embed="rId24" cstate="print"/>
            <a:stretch>
              <a:fillRect/>
            </a:stretch>
          </a:blipFill>
        </p:spPr>
        <p:txBody>
          <a:bodyPr wrap="square" lIns="0" tIns="0" rIns="0" bIns="0" rtlCol="0"/>
          <a:lstStyle/>
          <a:p>
            <a:endParaRPr/>
          </a:p>
        </p:txBody>
      </p:sp>
      <p:sp>
        <p:nvSpPr>
          <p:cNvPr id="56" name="object 56"/>
          <p:cNvSpPr txBox="1"/>
          <p:nvPr/>
        </p:nvSpPr>
        <p:spPr>
          <a:xfrm>
            <a:off x="6133714" y="3253364"/>
            <a:ext cx="1711806" cy="289823"/>
          </a:xfrm>
          <a:prstGeom prst="rect">
            <a:avLst/>
          </a:prstGeom>
        </p:spPr>
        <p:txBody>
          <a:bodyPr vert="horz" wrap="square" lIns="0" tIns="12700" rIns="0" bIns="0" rtlCol="0">
            <a:spAutoFit/>
          </a:bodyPr>
          <a:lstStyle/>
          <a:p>
            <a:pPr marL="12700">
              <a:lnSpc>
                <a:spcPct val="100000"/>
              </a:lnSpc>
              <a:spcBef>
                <a:spcPts val="100"/>
              </a:spcBef>
            </a:pPr>
            <a:r>
              <a:rPr sz="1800" spc="0" dirty="0">
                <a:solidFill>
                  <a:srgbClr val="4D4D4D"/>
                </a:solidFill>
                <a:latin typeface="Courier New"/>
                <a:cs typeface="Courier New"/>
              </a:rPr>
              <a:t>/documents</a:t>
            </a:r>
            <a:endParaRPr sz="1800">
              <a:latin typeface="Courier New"/>
              <a:cs typeface="Courier New"/>
            </a:endParaRPr>
          </a:p>
        </p:txBody>
      </p:sp>
      <p:sp>
        <p:nvSpPr>
          <p:cNvPr id="57" name="object 57"/>
          <p:cNvSpPr/>
          <p:nvPr/>
        </p:nvSpPr>
        <p:spPr>
          <a:xfrm>
            <a:off x="5986190" y="3856682"/>
            <a:ext cx="1134019" cy="388470"/>
          </a:xfrm>
          <a:prstGeom prst="rect">
            <a:avLst/>
          </a:prstGeom>
          <a:blipFill>
            <a:blip r:embed="rId25" cstate="print"/>
            <a:stretch>
              <a:fillRect/>
            </a:stretch>
          </a:blipFill>
        </p:spPr>
        <p:txBody>
          <a:bodyPr wrap="square" lIns="0" tIns="0" rIns="0" bIns="0" rtlCol="0"/>
          <a:lstStyle/>
          <a:p>
            <a:endParaRPr/>
          </a:p>
        </p:txBody>
      </p:sp>
      <p:sp>
        <p:nvSpPr>
          <p:cNvPr id="58" name="object 58"/>
          <p:cNvSpPr/>
          <p:nvPr/>
        </p:nvSpPr>
        <p:spPr>
          <a:xfrm>
            <a:off x="5868171" y="3823065"/>
            <a:ext cx="1159676" cy="537882"/>
          </a:xfrm>
          <a:prstGeom prst="rect">
            <a:avLst/>
          </a:prstGeom>
          <a:blipFill>
            <a:blip r:embed="rId26" cstate="print"/>
            <a:stretch>
              <a:fillRect/>
            </a:stretch>
          </a:blipFill>
        </p:spPr>
        <p:txBody>
          <a:bodyPr wrap="square" lIns="0" tIns="0" rIns="0" bIns="0" rtlCol="0"/>
          <a:lstStyle/>
          <a:p>
            <a:endParaRPr/>
          </a:p>
        </p:txBody>
      </p:sp>
      <p:sp>
        <p:nvSpPr>
          <p:cNvPr id="59" name="object 59"/>
          <p:cNvSpPr/>
          <p:nvPr/>
        </p:nvSpPr>
        <p:spPr>
          <a:xfrm>
            <a:off x="6102929" y="3875360"/>
            <a:ext cx="1004455" cy="294154"/>
          </a:xfrm>
          <a:custGeom>
            <a:avLst/>
            <a:gdLst/>
            <a:ahLst/>
            <a:cxnLst/>
            <a:rect l="l" t="t" r="r" b="b"/>
            <a:pathLst>
              <a:path w="828675" h="333375">
                <a:moveTo>
                  <a:pt x="0" y="333375"/>
                </a:moveTo>
                <a:lnTo>
                  <a:pt x="828675" y="333375"/>
                </a:lnTo>
                <a:lnTo>
                  <a:pt x="828675" y="0"/>
                </a:lnTo>
                <a:lnTo>
                  <a:pt x="0" y="0"/>
                </a:lnTo>
                <a:lnTo>
                  <a:pt x="0" y="333375"/>
                </a:lnTo>
                <a:close/>
              </a:path>
            </a:pathLst>
          </a:custGeom>
          <a:solidFill>
            <a:srgbClr val="FFFFFF"/>
          </a:solidFill>
        </p:spPr>
        <p:txBody>
          <a:bodyPr wrap="square" lIns="0" tIns="0" rIns="0" bIns="0" rtlCol="0"/>
          <a:lstStyle/>
          <a:p>
            <a:endParaRPr/>
          </a:p>
        </p:txBody>
      </p:sp>
      <p:sp>
        <p:nvSpPr>
          <p:cNvPr id="60" name="object 60"/>
          <p:cNvSpPr/>
          <p:nvPr/>
        </p:nvSpPr>
        <p:spPr>
          <a:xfrm>
            <a:off x="5970796" y="3830535"/>
            <a:ext cx="1057050" cy="463176"/>
          </a:xfrm>
          <a:prstGeom prst="rect">
            <a:avLst/>
          </a:prstGeom>
          <a:blipFill>
            <a:blip r:embed="rId27" cstate="print"/>
            <a:stretch>
              <a:fillRect/>
            </a:stretch>
          </a:blipFill>
        </p:spPr>
        <p:txBody>
          <a:bodyPr wrap="square" lIns="0" tIns="0" rIns="0" bIns="0" rtlCol="0"/>
          <a:lstStyle/>
          <a:p>
            <a:endParaRPr/>
          </a:p>
        </p:txBody>
      </p:sp>
      <p:sp>
        <p:nvSpPr>
          <p:cNvPr id="61" name="object 61"/>
          <p:cNvSpPr txBox="1"/>
          <p:nvPr/>
        </p:nvSpPr>
        <p:spPr>
          <a:xfrm>
            <a:off x="6102929" y="3875360"/>
            <a:ext cx="1004455" cy="280205"/>
          </a:xfrm>
          <a:prstGeom prst="rect">
            <a:avLst/>
          </a:prstGeom>
          <a:ln w="13546">
            <a:solidFill>
              <a:srgbClr val="000000"/>
            </a:solidFill>
          </a:ln>
        </p:spPr>
        <p:txBody>
          <a:bodyPr vert="horz" wrap="square" lIns="0" tIns="3175" rIns="0" bIns="0" rtlCol="0">
            <a:spAutoFit/>
          </a:bodyPr>
          <a:lstStyle/>
          <a:p>
            <a:pPr marL="37465">
              <a:lnSpc>
                <a:spcPct val="100000"/>
              </a:lnSpc>
              <a:spcBef>
                <a:spcPts val="25"/>
              </a:spcBef>
            </a:pPr>
            <a:r>
              <a:rPr sz="1800" spc="0" dirty="0">
                <a:solidFill>
                  <a:srgbClr val="4D4D4D"/>
                </a:solidFill>
                <a:latin typeface="Courier New"/>
                <a:cs typeface="Courier New"/>
              </a:rPr>
              <a:t>/hpc</a:t>
            </a:r>
            <a:endParaRPr sz="1800">
              <a:latin typeface="Courier New"/>
              <a:cs typeface="Courier New"/>
            </a:endParaRPr>
          </a:p>
        </p:txBody>
      </p:sp>
      <p:sp>
        <p:nvSpPr>
          <p:cNvPr id="62" name="object 62"/>
          <p:cNvSpPr/>
          <p:nvPr/>
        </p:nvSpPr>
        <p:spPr>
          <a:xfrm>
            <a:off x="5986191" y="4473006"/>
            <a:ext cx="2103839" cy="388470"/>
          </a:xfrm>
          <a:prstGeom prst="rect">
            <a:avLst/>
          </a:prstGeom>
          <a:blipFill>
            <a:blip r:embed="rId28" cstate="print"/>
            <a:stretch>
              <a:fillRect/>
            </a:stretch>
          </a:blipFill>
        </p:spPr>
        <p:txBody>
          <a:bodyPr wrap="square" lIns="0" tIns="0" rIns="0" bIns="0" rtlCol="0"/>
          <a:lstStyle/>
          <a:p>
            <a:endParaRPr/>
          </a:p>
        </p:txBody>
      </p:sp>
      <p:sp>
        <p:nvSpPr>
          <p:cNvPr id="63" name="object 63"/>
          <p:cNvSpPr/>
          <p:nvPr/>
        </p:nvSpPr>
        <p:spPr>
          <a:xfrm>
            <a:off x="5868171" y="4435653"/>
            <a:ext cx="2165415" cy="537882"/>
          </a:xfrm>
          <a:prstGeom prst="rect">
            <a:avLst/>
          </a:prstGeom>
          <a:blipFill>
            <a:blip r:embed="rId29" cstate="print"/>
            <a:stretch>
              <a:fillRect/>
            </a:stretch>
          </a:blipFill>
        </p:spPr>
        <p:txBody>
          <a:bodyPr wrap="square" lIns="0" tIns="0" rIns="0" bIns="0" rtlCol="0"/>
          <a:lstStyle/>
          <a:p>
            <a:endParaRPr/>
          </a:p>
        </p:txBody>
      </p:sp>
      <p:sp>
        <p:nvSpPr>
          <p:cNvPr id="64" name="object 64"/>
          <p:cNvSpPr/>
          <p:nvPr/>
        </p:nvSpPr>
        <p:spPr>
          <a:xfrm>
            <a:off x="6102929" y="4488882"/>
            <a:ext cx="1974273" cy="294154"/>
          </a:xfrm>
          <a:custGeom>
            <a:avLst/>
            <a:gdLst/>
            <a:ahLst/>
            <a:cxnLst/>
            <a:rect l="l" t="t" r="r" b="b"/>
            <a:pathLst>
              <a:path w="1628775" h="333375">
                <a:moveTo>
                  <a:pt x="0" y="333375"/>
                </a:moveTo>
                <a:lnTo>
                  <a:pt x="1628775" y="333375"/>
                </a:lnTo>
                <a:lnTo>
                  <a:pt x="1628775" y="0"/>
                </a:lnTo>
                <a:lnTo>
                  <a:pt x="0" y="0"/>
                </a:lnTo>
                <a:lnTo>
                  <a:pt x="0" y="333375"/>
                </a:lnTo>
                <a:close/>
              </a:path>
            </a:pathLst>
          </a:custGeom>
          <a:solidFill>
            <a:srgbClr val="FFFFFF"/>
          </a:solidFill>
        </p:spPr>
        <p:txBody>
          <a:bodyPr wrap="square" lIns="0" tIns="0" rIns="0" bIns="0" rtlCol="0"/>
          <a:lstStyle/>
          <a:p>
            <a:endParaRPr/>
          </a:p>
        </p:txBody>
      </p:sp>
      <p:sp>
        <p:nvSpPr>
          <p:cNvPr id="65" name="object 65"/>
          <p:cNvSpPr/>
          <p:nvPr/>
        </p:nvSpPr>
        <p:spPr>
          <a:xfrm>
            <a:off x="5970796" y="4443124"/>
            <a:ext cx="2114613" cy="463176"/>
          </a:xfrm>
          <a:prstGeom prst="rect">
            <a:avLst/>
          </a:prstGeom>
          <a:blipFill>
            <a:blip r:embed="rId30" cstate="print"/>
            <a:stretch>
              <a:fillRect/>
            </a:stretch>
          </a:blipFill>
        </p:spPr>
        <p:txBody>
          <a:bodyPr wrap="square" lIns="0" tIns="0" rIns="0" bIns="0" rtlCol="0"/>
          <a:lstStyle/>
          <a:p>
            <a:endParaRPr/>
          </a:p>
        </p:txBody>
      </p:sp>
      <p:sp>
        <p:nvSpPr>
          <p:cNvPr id="66" name="object 66"/>
          <p:cNvSpPr txBox="1"/>
          <p:nvPr/>
        </p:nvSpPr>
        <p:spPr>
          <a:xfrm>
            <a:off x="6133714" y="4480407"/>
            <a:ext cx="1711806" cy="289823"/>
          </a:xfrm>
          <a:prstGeom prst="rect">
            <a:avLst/>
          </a:prstGeom>
        </p:spPr>
        <p:txBody>
          <a:bodyPr vert="horz" wrap="square" lIns="0" tIns="12700" rIns="0" bIns="0" rtlCol="0">
            <a:spAutoFit/>
          </a:bodyPr>
          <a:lstStyle/>
          <a:p>
            <a:pPr marL="12700">
              <a:lnSpc>
                <a:spcPct val="100000"/>
              </a:lnSpc>
              <a:spcBef>
                <a:spcPts val="100"/>
              </a:spcBef>
            </a:pPr>
            <a:r>
              <a:rPr sz="1800" spc="0" dirty="0">
                <a:solidFill>
                  <a:srgbClr val="4D4D4D"/>
                </a:solidFill>
                <a:latin typeface="Courier New"/>
                <a:cs typeface="Courier New"/>
              </a:rPr>
              <a:t>/notes.txt</a:t>
            </a:r>
            <a:endParaRPr sz="1800">
              <a:latin typeface="Courier New"/>
              <a:cs typeface="Courier New"/>
            </a:endParaRPr>
          </a:p>
        </p:txBody>
      </p:sp>
      <p:sp>
        <p:nvSpPr>
          <p:cNvPr id="67" name="object 67"/>
          <p:cNvSpPr txBox="1"/>
          <p:nvPr/>
        </p:nvSpPr>
        <p:spPr>
          <a:xfrm>
            <a:off x="2600805" y="5413297"/>
            <a:ext cx="6752552" cy="289823"/>
          </a:xfrm>
          <a:prstGeom prst="rect">
            <a:avLst/>
          </a:prstGeom>
        </p:spPr>
        <p:txBody>
          <a:bodyPr vert="horz" wrap="square" lIns="0" tIns="12700" rIns="0" bIns="0" rtlCol="0">
            <a:spAutoFit/>
          </a:bodyPr>
          <a:lstStyle/>
          <a:p>
            <a:pPr marL="12700">
              <a:lnSpc>
                <a:spcPct val="100000"/>
              </a:lnSpc>
              <a:spcBef>
                <a:spcPts val="100"/>
              </a:spcBef>
            </a:pPr>
            <a:r>
              <a:rPr sz="1800" spc="0" dirty="0">
                <a:solidFill>
                  <a:srgbClr val="2F2B20"/>
                </a:solidFill>
                <a:latin typeface="Courier New"/>
                <a:cs typeface="Courier New"/>
              </a:rPr>
              <a:t>/home/&lt;username&gt;/documents/hpc/notes.txt</a:t>
            </a:r>
            <a:endParaRPr sz="1800" dirty="0">
              <a:latin typeface="Courier New"/>
              <a:cs typeface="Courier New"/>
            </a:endParaRPr>
          </a:p>
        </p:txBody>
      </p:sp>
      <p:sp>
        <p:nvSpPr>
          <p:cNvPr id="68" name="object 68"/>
          <p:cNvSpPr/>
          <p:nvPr/>
        </p:nvSpPr>
        <p:spPr>
          <a:xfrm>
            <a:off x="4285763" y="3733535"/>
            <a:ext cx="147782" cy="425263"/>
          </a:xfrm>
          <a:custGeom>
            <a:avLst/>
            <a:gdLst/>
            <a:ahLst/>
            <a:cxnLst/>
            <a:rect l="l" t="t" r="r" b="b"/>
            <a:pathLst>
              <a:path w="121919" h="481964">
                <a:moveTo>
                  <a:pt x="80476" y="95388"/>
                </a:moveTo>
                <a:lnTo>
                  <a:pt x="39818" y="95388"/>
                </a:lnTo>
                <a:lnTo>
                  <a:pt x="51290" y="481615"/>
                </a:lnTo>
                <a:lnTo>
                  <a:pt x="91912" y="480407"/>
                </a:lnTo>
                <a:lnTo>
                  <a:pt x="80476" y="95388"/>
                </a:lnTo>
                <a:close/>
              </a:path>
              <a:path w="121919" h="481964">
                <a:moveTo>
                  <a:pt x="57313" y="0"/>
                </a:moveTo>
                <a:lnTo>
                  <a:pt x="0" y="123676"/>
                </a:lnTo>
                <a:lnTo>
                  <a:pt x="39818" y="95388"/>
                </a:lnTo>
                <a:lnTo>
                  <a:pt x="80476" y="95388"/>
                </a:lnTo>
                <a:lnTo>
                  <a:pt x="80440" y="94180"/>
                </a:lnTo>
                <a:lnTo>
                  <a:pt x="107953" y="94180"/>
                </a:lnTo>
                <a:lnTo>
                  <a:pt x="100998" y="81244"/>
                </a:lnTo>
                <a:lnTo>
                  <a:pt x="59726" y="81244"/>
                </a:lnTo>
                <a:lnTo>
                  <a:pt x="100997" y="81243"/>
                </a:lnTo>
                <a:lnTo>
                  <a:pt x="57313" y="0"/>
                </a:lnTo>
                <a:close/>
              </a:path>
              <a:path w="121919" h="481964">
                <a:moveTo>
                  <a:pt x="107953" y="94180"/>
                </a:moveTo>
                <a:lnTo>
                  <a:pt x="80440" y="94180"/>
                </a:lnTo>
                <a:lnTo>
                  <a:pt x="121866" y="120055"/>
                </a:lnTo>
                <a:lnTo>
                  <a:pt x="107953" y="94180"/>
                </a:lnTo>
                <a:close/>
              </a:path>
              <a:path w="121919" h="481964">
                <a:moveTo>
                  <a:pt x="100997" y="81243"/>
                </a:moveTo>
                <a:lnTo>
                  <a:pt x="59726" y="81243"/>
                </a:lnTo>
                <a:lnTo>
                  <a:pt x="100998" y="81244"/>
                </a:lnTo>
                <a:close/>
              </a:path>
            </a:pathLst>
          </a:custGeom>
          <a:solidFill>
            <a:srgbClr val="000000"/>
          </a:solidFill>
        </p:spPr>
        <p:txBody>
          <a:bodyPr wrap="square" lIns="0" tIns="0" rIns="0" bIns="0" rtlCol="0"/>
          <a:lstStyle/>
          <a:p>
            <a:endParaRPr/>
          </a:p>
        </p:txBody>
      </p:sp>
      <p:sp>
        <p:nvSpPr>
          <p:cNvPr id="69" name="object 69"/>
          <p:cNvSpPr/>
          <p:nvPr/>
        </p:nvSpPr>
        <p:spPr>
          <a:xfrm>
            <a:off x="6529542" y="4909102"/>
            <a:ext cx="147782" cy="425263"/>
          </a:xfrm>
          <a:custGeom>
            <a:avLst/>
            <a:gdLst/>
            <a:ahLst/>
            <a:cxnLst/>
            <a:rect l="l" t="t" r="r" b="b"/>
            <a:pathLst>
              <a:path w="121920" h="481964">
                <a:moveTo>
                  <a:pt x="80543" y="95345"/>
                </a:moveTo>
                <a:lnTo>
                  <a:pt x="39888" y="95345"/>
                </a:lnTo>
                <a:lnTo>
                  <a:pt x="50403" y="481564"/>
                </a:lnTo>
                <a:lnTo>
                  <a:pt x="91029" y="480458"/>
                </a:lnTo>
                <a:lnTo>
                  <a:pt x="80543" y="95345"/>
                </a:lnTo>
                <a:close/>
              </a:path>
              <a:path w="121920" h="481964">
                <a:moveTo>
                  <a:pt x="57618" y="0"/>
                </a:moveTo>
                <a:lnTo>
                  <a:pt x="0" y="123534"/>
                </a:lnTo>
                <a:lnTo>
                  <a:pt x="39888" y="95345"/>
                </a:lnTo>
                <a:lnTo>
                  <a:pt x="80543" y="95345"/>
                </a:lnTo>
                <a:lnTo>
                  <a:pt x="80512" y="94237"/>
                </a:lnTo>
                <a:lnTo>
                  <a:pt x="107990" y="94237"/>
                </a:lnTo>
                <a:lnTo>
                  <a:pt x="57618" y="0"/>
                </a:lnTo>
                <a:close/>
              </a:path>
              <a:path w="121920" h="481964">
                <a:moveTo>
                  <a:pt x="107990" y="94237"/>
                </a:moveTo>
                <a:lnTo>
                  <a:pt x="80512" y="94237"/>
                </a:lnTo>
                <a:lnTo>
                  <a:pt x="121875" y="120215"/>
                </a:lnTo>
                <a:lnTo>
                  <a:pt x="107990" y="94237"/>
                </a:lnTo>
                <a:close/>
              </a:path>
            </a:pathLst>
          </a:custGeom>
          <a:solidFill>
            <a:srgbClr val="000000"/>
          </a:solidFill>
        </p:spPr>
        <p:txBody>
          <a:bodyPr wrap="square" lIns="0" tIns="0" rIns="0" bIns="0" rtlCol="0"/>
          <a:lstStyle/>
          <a:p>
            <a:endParaRPr/>
          </a:p>
        </p:txBody>
      </p:sp>
      <p:sp>
        <p:nvSpPr>
          <p:cNvPr id="70" name="object 70"/>
          <p:cNvSpPr/>
          <p:nvPr/>
        </p:nvSpPr>
        <p:spPr>
          <a:xfrm>
            <a:off x="2362175" y="1717196"/>
            <a:ext cx="6458527" cy="107576"/>
          </a:xfrm>
          <a:custGeom>
            <a:avLst/>
            <a:gdLst/>
            <a:ahLst/>
            <a:cxnLst/>
            <a:rect l="l" t="t" r="r" b="b"/>
            <a:pathLst>
              <a:path w="5328284" h="121919">
                <a:moveTo>
                  <a:pt x="45" y="34822"/>
                </a:moveTo>
                <a:lnTo>
                  <a:pt x="0" y="75462"/>
                </a:lnTo>
                <a:lnTo>
                  <a:pt x="5206126" y="81278"/>
                </a:lnTo>
                <a:lnTo>
                  <a:pt x="5206080" y="121918"/>
                </a:lnTo>
                <a:lnTo>
                  <a:pt x="5328069" y="61095"/>
                </a:lnTo>
                <a:lnTo>
                  <a:pt x="5287271" y="40639"/>
                </a:lnTo>
                <a:lnTo>
                  <a:pt x="5206171" y="40639"/>
                </a:lnTo>
                <a:lnTo>
                  <a:pt x="45" y="34822"/>
                </a:lnTo>
                <a:close/>
              </a:path>
              <a:path w="5328284" h="121919">
                <a:moveTo>
                  <a:pt x="5206217" y="0"/>
                </a:moveTo>
                <a:lnTo>
                  <a:pt x="5206171" y="40639"/>
                </a:lnTo>
                <a:lnTo>
                  <a:pt x="5287271" y="40639"/>
                </a:lnTo>
                <a:lnTo>
                  <a:pt x="5206217" y="0"/>
                </a:lnTo>
                <a:close/>
              </a:path>
            </a:pathLst>
          </a:custGeom>
          <a:solidFill>
            <a:srgbClr val="000000"/>
          </a:solidFill>
        </p:spPr>
        <p:txBody>
          <a:bodyPr wrap="square" lIns="0" tIns="0" rIns="0" bIns="0" rtlCol="0"/>
          <a:lstStyle/>
          <a:p>
            <a:endParaRPr/>
          </a:p>
        </p:txBody>
      </p:sp>
      <p:sp>
        <p:nvSpPr>
          <p:cNvPr id="71" name="object 71"/>
          <p:cNvSpPr txBox="1"/>
          <p:nvPr/>
        </p:nvSpPr>
        <p:spPr>
          <a:xfrm>
            <a:off x="2577713" y="4204607"/>
            <a:ext cx="2383752" cy="932948"/>
          </a:xfrm>
          <a:prstGeom prst="rect">
            <a:avLst/>
          </a:prstGeom>
        </p:spPr>
        <p:txBody>
          <a:bodyPr vert="horz" wrap="square" lIns="0" tIns="106045" rIns="0" bIns="0" rtlCol="0">
            <a:spAutoFit/>
          </a:bodyPr>
          <a:lstStyle/>
          <a:p>
            <a:pPr marL="12700">
              <a:lnSpc>
                <a:spcPct val="100000"/>
              </a:lnSpc>
              <a:spcBef>
                <a:spcPts val="835"/>
              </a:spcBef>
            </a:pPr>
            <a:r>
              <a:rPr sz="1800" spc="0" dirty="0">
                <a:solidFill>
                  <a:srgbClr val="2F2B20"/>
                </a:solidFill>
                <a:latin typeface="Courier New"/>
                <a:cs typeface="Courier New"/>
              </a:rPr>
              <a:t>/usr/local/bin</a:t>
            </a:r>
            <a:endParaRPr sz="1800">
              <a:latin typeface="Courier New"/>
              <a:cs typeface="Courier New"/>
            </a:endParaRPr>
          </a:p>
          <a:p>
            <a:pPr marL="193675">
              <a:lnSpc>
                <a:spcPct val="100000"/>
              </a:lnSpc>
              <a:spcBef>
                <a:spcPts val="1105"/>
              </a:spcBef>
            </a:pPr>
            <a:r>
              <a:rPr sz="2650" spc="-215" dirty="0">
                <a:solidFill>
                  <a:srgbClr val="0B62A4"/>
                </a:solidFill>
                <a:latin typeface="Trebuchet MS"/>
                <a:cs typeface="Trebuchet MS"/>
              </a:rPr>
              <a:t>Absolute</a:t>
            </a:r>
            <a:r>
              <a:rPr sz="2650" spc="-145" dirty="0">
                <a:solidFill>
                  <a:srgbClr val="0B62A4"/>
                </a:solidFill>
                <a:latin typeface="Trebuchet MS"/>
                <a:cs typeface="Trebuchet MS"/>
              </a:rPr>
              <a:t> </a:t>
            </a:r>
            <a:r>
              <a:rPr sz="2650" spc="-305" dirty="0">
                <a:solidFill>
                  <a:srgbClr val="0B62A4"/>
                </a:solidFill>
                <a:latin typeface="Trebuchet MS"/>
                <a:cs typeface="Trebuchet MS"/>
              </a:rPr>
              <a:t>path</a:t>
            </a:r>
            <a:endParaRPr sz="2650">
              <a:latin typeface="Trebuchet MS"/>
              <a:cs typeface="Trebuchet MS"/>
            </a:endParaRPr>
          </a:p>
        </p:txBody>
      </p:sp>
      <p:sp>
        <p:nvSpPr>
          <p:cNvPr id="72" name="object 72"/>
          <p:cNvSpPr txBox="1"/>
          <p:nvPr/>
        </p:nvSpPr>
        <p:spPr>
          <a:xfrm>
            <a:off x="8546714" y="2037602"/>
            <a:ext cx="2598497" cy="981678"/>
          </a:xfrm>
          <a:prstGeom prst="rect">
            <a:avLst/>
          </a:prstGeom>
        </p:spPr>
        <p:txBody>
          <a:bodyPr vert="horz" wrap="square" lIns="0" tIns="14604" rIns="0" bIns="0" rtlCol="0">
            <a:spAutoFit/>
          </a:bodyPr>
          <a:lstStyle/>
          <a:p>
            <a:pPr marL="498475">
              <a:lnSpc>
                <a:spcPct val="100000"/>
              </a:lnSpc>
              <a:spcBef>
                <a:spcPts val="114"/>
              </a:spcBef>
            </a:pPr>
            <a:r>
              <a:rPr sz="2650" spc="-225" dirty="0">
                <a:solidFill>
                  <a:srgbClr val="0B62A4"/>
                </a:solidFill>
                <a:latin typeface="Trebuchet MS"/>
                <a:cs typeface="Trebuchet MS"/>
              </a:rPr>
              <a:t>Relative</a:t>
            </a:r>
            <a:r>
              <a:rPr sz="2650" spc="-145" dirty="0">
                <a:solidFill>
                  <a:srgbClr val="0B62A4"/>
                </a:solidFill>
                <a:latin typeface="Trebuchet MS"/>
                <a:cs typeface="Trebuchet MS"/>
              </a:rPr>
              <a:t> </a:t>
            </a:r>
            <a:r>
              <a:rPr sz="2650" spc="-300" dirty="0">
                <a:solidFill>
                  <a:srgbClr val="0B62A4"/>
                </a:solidFill>
                <a:latin typeface="Trebuchet MS"/>
                <a:cs typeface="Trebuchet MS"/>
              </a:rPr>
              <a:t>path</a:t>
            </a:r>
            <a:endParaRPr sz="2650">
              <a:latin typeface="Trebuchet MS"/>
              <a:cs typeface="Trebuchet MS"/>
            </a:endParaRPr>
          </a:p>
          <a:p>
            <a:pPr marL="12700">
              <a:lnSpc>
                <a:spcPct val="100000"/>
              </a:lnSpc>
              <a:spcBef>
                <a:spcPts val="2180"/>
              </a:spcBef>
            </a:pPr>
            <a:r>
              <a:rPr sz="1800" spc="0" dirty="0">
                <a:solidFill>
                  <a:srgbClr val="2F2B20"/>
                </a:solidFill>
                <a:latin typeface="Courier New"/>
                <a:cs typeface="Courier New"/>
              </a:rPr>
              <a:t>../../usr/local</a:t>
            </a:r>
            <a:endParaRPr sz="1800">
              <a:latin typeface="Courier New"/>
              <a:cs typeface="Courier New"/>
            </a:endParaRPr>
          </a:p>
        </p:txBody>
      </p:sp>
      <p:sp>
        <p:nvSpPr>
          <p:cNvPr id="73" name="object 73"/>
          <p:cNvSpPr txBox="1">
            <a:spLocks noGrp="1"/>
          </p:cNvSpPr>
          <p:nvPr>
            <p:ph type="title"/>
          </p:nvPr>
        </p:nvSpPr>
        <p:spPr>
          <a:xfrm>
            <a:off x="8719898" y="756165"/>
            <a:ext cx="2205952" cy="422551"/>
          </a:xfrm>
          <a:prstGeom prst="rect">
            <a:avLst/>
          </a:prstGeom>
        </p:spPr>
        <p:txBody>
          <a:bodyPr vert="horz" wrap="square" lIns="0" tIns="14604" rIns="0" bIns="0" rtlCol="0">
            <a:spAutoFit/>
          </a:bodyPr>
          <a:lstStyle/>
          <a:p>
            <a:pPr marL="12700">
              <a:lnSpc>
                <a:spcPct val="100000"/>
              </a:lnSpc>
              <a:spcBef>
                <a:spcPts val="114"/>
              </a:spcBef>
            </a:pPr>
            <a:r>
              <a:rPr sz="2650" spc="-240" dirty="0">
                <a:solidFill>
                  <a:srgbClr val="0B62A4"/>
                </a:solidFill>
                <a:latin typeface="Trebuchet MS"/>
                <a:cs typeface="Trebuchet MS"/>
              </a:rPr>
              <a:t>Multiple</a:t>
            </a:r>
            <a:r>
              <a:rPr sz="2650" spc="-155" dirty="0">
                <a:solidFill>
                  <a:srgbClr val="0B62A4"/>
                </a:solidFill>
                <a:latin typeface="Trebuchet MS"/>
                <a:cs typeface="Trebuchet MS"/>
              </a:rPr>
              <a:t> </a:t>
            </a:r>
            <a:r>
              <a:rPr sz="2650" spc="-135" dirty="0">
                <a:solidFill>
                  <a:srgbClr val="0B62A4"/>
                </a:solidFill>
                <a:latin typeface="Trebuchet MS"/>
                <a:cs typeface="Trebuchet MS"/>
              </a:rPr>
              <a:t>Users</a:t>
            </a:r>
            <a:endParaRPr sz="2650">
              <a:latin typeface="Trebuchet MS"/>
              <a:cs typeface="Trebuchet MS"/>
            </a:endParaRPr>
          </a:p>
        </p:txBody>
      </p:sp>
      <p:sp>
        <p:nvSpPr>
          <p:cNvPr id="74" name="object 74"/>
          <p:cNvSpPr/>
          <p:nvPr/>
        </p:nvSpPr>
        <p:spPr>
          <a:xfrm>
            <a:off x="7656009" y="1295205"/>
            <a:ext cx="2222115" cy="1218640"/>
          </a:xfrm>
          <a:custGeom>
            <a:avLst/>
            <a:gdLst/>
            <a:ahLst/>
            <a:cxnLst/>
            <a:rect l="l" t="t" r="r" b="b"/>
            <a:pathLst>
              <a:path w="1833245" h="1381125">
                <a:moveTo>
                  <a:pt x="387183" y="707398"/>
                </a:moveTo>
                <a:lnTo>
                  <a:pt x="341256" y="710996"/>
                </a:lnTo>
                <a:lnTo>
                  <a:pt x="297580" y="720689"/>
                </a:lnTo>
                <a:lnTo>
                  <a:pt x="253956" y="738417"/>
                </a:lnTo>
                <a:lnTo>
                  <a:pt x="213304" y="764330"/>
                </a:lnTo>
                <a:lnTo>
                  <a:pt x="176213" y="799842"/>
                </a:lnTo>
                <a:lnTo>
                  <a:pt x="147723" y="840127"/>
                </a:lnTo>
                <a:lnTo>
                  <a:pt x="125238" y="885659"/>
                </a:lnTo>
                <a:lnTo>
                  <a:pt x="108356" y="934279"/>
                </a:lnTo>
                <a:lnTo>
                  <a:pt x="96183" y="984939"/>
                </a:lnTo>
                <a:lnTo>
                  <a:pt x="87970" y="1036665"/>
                </a:lnTo>
                <a:lnTo>
                  <a:pt x="82964" y="1089545"/>
                </a:lnTo>
                <a:lnTo>
                  <a:pt x="83454" y="1140551"/>
                </a:lnTo>
                <a:lnTo>
                  <a:pt x="0" y="1146390"/>
                </a:lnTo>
                <a:lnTo>
                  <a:pt x="138644" y="1381125"/>
                </a:lnTo>
                <a:lnTo>
                  <a:pt x="240961" y="1134866"/>
                </a:lnTo>
                <a:lnTo>
                  <a:pt x="164683" y="1134866"/>
                </a:lnTo>
                <a:lnTo>
                  <a:pt x="164280" y="1092993"/>
                </a:lnTo>
                <a:lnTo>
                  <a:pt x="168645" y="1046880"/>
                </a:lnTo>
                <a:lnTo>
                  <a:pt x="175958" y="1000832"/>
                </a:lnTo>
                <a:lnTo>
                  <a:pt x="186451" y="957159"/>
                </a:lnTo>
                <a:lnTo>
                  <a:pt x="200360" y="917107"/>
                </a:lnTo>
                <a:lnTo>
                  <a:pt x="217774" y="881844"/>
                </a:lnTo>
                <a:lnTo>
                  <a:pt x="250408" y="839626"/>
                </a:lnTo>
                <a:lnTo>
                  <a:pt x="291263" y="810724"/>
                </a:lnTo>
                <a:lnTo>
                  <a:pt x="353293" y="791583"/>
                </a:lnTo>
                <a:lnTo>
                  <a:pt x="389238" y="788766"/>
                </a:lnTo>
                <a:lnTo>
                  <a:pt x="1446340" y="788766"/>
                </a:lnTo>
                <a:lnTo>
                  <a:pt x="1458099" y="785726"/>
                </a:lnTo>
                <a:lnTo>
                  <a:pt x="1492834" y="775538"/>
                </a:lnTo>
                <a:lnTo>
                  <a:pt x="1510442" y="769669"/>
                </a:lnTo>
                <a:lnTo>
                  <a:pt x="999888" y="769669"/>
                </a:lnTo>
                <a:lnTo>
                  <a:pt x="919589" y="769265"/>
                </a:lnTo>
                <a:lnTo>
                  <a:pt x="844567" y="765255"/>
                </a:lnTo>
                <a:lnTo>
                  <a:pt x="774453" y="758503"/>
                </a:lnTo>
                <a:lnTo>
                  <a:pt x="708869" y="749867"/>
                </a:lnTo>
                <a:lnTo>
                  <a:pt x="647423" y="740201"/>
                </a:lnTo>
                <a:lnTo>
                  <a:pt x="535318" y="721221"/>
                </a:lnTo>
                <a:lnTo>
                  <a:pt x="483765" y="713681"/>
                </a:lnTo>
                <a:lnTo>
                  <a:pt x="434555" y="708710"/>
                </a:lnTo>
                <a:lnTo>
                  <a:pt x="387183" y="707398"/>
                </a:lnTo>
                <a:close/>
              </a:path>
              <a:path w="1833245" h="1381125">
                <a:moveTo>
                  <a:pt x="243245" y="1129369"/>
                </a:moveTo>
                <a:lnTo>
                  <a:pt x="164683" y="1134866"/>
                </a:lnTo>
                <a:lnTo>
                  <a:pt x="240961" y="1134866"/>
                </a:lnTo>
                <a:lnTo>
                  <a:pt x="243245" y="1129369"/>
                </a:lnTo>
                <a:close/>
              </a:path>
              <a:path w="1833245" h="1381125">
                <a:moveTo>
                  <a:pt x="1446340" y="788766"/>
                </a:moveTo>
                <a:lnTo>
                  <a:pt x="389238" y="788766"/>
                </a:lnTo>
                <a:lnTo>
                  <a:pt x="429338" y="789877"/>
                </a:lnTo>
                <a:lnTo>
                  <a:pt x="473795" y="794368"/>
                </a:lnTo>
                <a:lnTo>
                  <a:pt x="522700" y="801521"/>
                </a:lnTo>
                <a:lnTo>
                  <a:pt x="634277" y="820412"/>
                </a:lnTo>
                <a:lnTo>
                  <a:pt x="697245" y="830318"/>
                </a:lnTo>
                <a:lnTo>
                  <a:pt x="765249" y="839273"/>
                </a:lnTo>
                <a:lnTo>
                  <a:pt x="838499" y="846326"/>
                </a:lnTo>
                <a:lnTo>
                  <a:pt x="917213" y="850535"/>
                </a:lnTo>
                <a:lnTo>
                  <a:pt x="1001613" y="850959"/>
                </a:lnTo>
                <a:lnTo>
                  <a:pt x="1091636" y="846686"/>
                </a:lnTo>
                <a:lnTo>
                  <a:pt x="1139353" y="842465"/>
                </a:lnTo>
                <a:lnTo>
                  <a:pt x="1188248" y="836762"/>
                </a:lnTo>
                <a:lnTo>
                  <a:pt x="1241251" y="829384"/>
                </a:lnTo>
                <a:lnTo>
                  <a:pt x="1290794" y="821579"/>
                </a:lnTo>
                <a:lnTo>
                  <a:pt x="1337128" y="813320"/>
                </a:lnTo>
                <a:lnTo>
                  <a:pt x="1380373" y="804600"/>
                </a:lnTo>
                <a:lnTo>
                  <a:pt x="1420655" y="795407"/>
                </a:lnTo>
                <a:lnTo>
                  <a:pt x="1446340" y="788766"/>
                </a:lnTo>
                <a:close/>
              </a:path>
              <a:path w="1833245" h="1381125">
                <a:moveTo>
                  <a:pt x="1752290" y="244140"/>
                </a:moveTo>
                <a:lnTo>
                  <a:pt x="1670988" y="244140"/>
                </a:lnTo>
                <a:lnTo>
                  <a:pt x="1671646" y="272629"/>
                </a:lnTo>
                <a:lnTo>
                  <a:pt x="1673847" y="313065"/>
                </a:lnTo>
                <a:lnTo>
                  <a:pt x="1676519" y="355612"/>
                </a:lnTo>
                <a:lnTo>
                  <a:pt x="1679282" y="396091"/>
                </a:lnTo>
                <a:lnTo>
                  <a:pt x="1681372" y="433939"/>
                </a:lnTo>
                <a:lnTo>
                  <a:pt x="1680331" y="500959"/>
                </a:lnTo>
                <a:lnTo>
                  <a:pt x="1668266" y="556153"/>
                </a:lnTo>
                <a:lnTo>
                  <a:pt x="1649393" y="591742"/>
                </a:lnTo>
                <a:lnTo>
                  <a:pt x="1617958" y="625081"/>
                </a:lnTo>
                <a:lnTo>
                  <a:pt x="1568828" y="657473"/>
                </a:lnTo>
                <a:lnTo>
                  <a:pt x="1524060" y="678232"/>
                </a:lnTo>
                <a:lnTo>
                  <a:pt x="1468540" y="697960"/>
                </a:lnTo>
                <a:lnTo>
                  <a:pt x="1401433" y="716423"/>
                </a:lnTo>
                <a:lnTo>
                  <a:pt x="1363295" y="725128"/>
                </a:lnTo>
                <a:lnTo>
                  <a:pt x="1321960" y="733463"/>
                </a:lnTo>
                <a:lnTo>
                  <a:pt x="1277339" y="741415"/>
                </a:lnTo>
                <a:lnTo>
                  <a:pt x="1229321" y="748981"/>
                </a:lnTo>
                <a:lnTo>
                  <a:pt x="1177935" y="756135"/>
                </a:lnTo>
                <a:lnTo>
                  <a:pt x="1131065" y="761601"/>
                </a:lnTo>
                <a:lnTo>
                  <a:pt x="1086125" y="765576"/>
                </a:lnTo>
                <a:lnTo>
                  <a:pt x="999888" y="769669"/>
                </a:lnTo>
                <a:lnTo>
                  <a:pt x="1510442" y="769669"/>
                </a:lnTo>
                <a:lnTo>
                  <a:pt x="1554674" y="753549"/>
                </a:lnTo>
                <a:lnTo>
                  <a:pt x="1607144" y="729195"/>
                </a:lnTo>
                <a:lnTo>
                  <a:pt x="1651092" y="702158"/>
                </a:lnTo>
                <a:lnTo>
                  <a:pt x="1687118" y="672148"/>
                </a:lnTo>
                <a:lnTo>
                  <a:pt x="1715524" y="639137"/>
                </a:lnTo>
                <a:lnTo>
                  <a:pt x="1744436" y="585274"/>
                </a:lnTo>
                <a:lnTo>
                  <a:pt x="1755465" y="547540"/>
                </a:lnTo>
                <a:lnTo>
                  <a:pt x="1761300" y="509150"/>
                </a:lnTo>
                <a:lnTo>
                  <a:pt x="1763274" y="470325"/>
                </a:lnTo>
                <a:lnTo>
                  <a:pt x="1762615" y="431017"/>
                </a:lnTo>
                <a:lnTo>
                  <a:pt x="1760409" y="391082"/>
                </a:lnTo>
                <a:lnTo>
                  <a:pt x="1757626" y="350304"/>
                </a:lnTo>
                <a:lnTo>
                  <a:pt x="1754988" y="308319"/>
                </a:lnTo>
                <a:lnTo>
                  <a:pt x="1752875" y="269482"/>
                </a:lnTo>
                <a:lnTo>
                  <a:pt x="1752290" y="244140"/>
                </a:lnTo>
                <a:close/>
              </a:path>
              <a:path w="1833245" h="1381125">
                <a:moveTo>
                  <a:pt x="1709129" y="0"/>
                </a:moveTo>
                <a:lnTo>
                  <a:pt x="1589090" y="244770"/>
                </a:lnTo>
                <a:lnTo>
                  <a:pt x="1752290" y="244140"/>
                </a:lnTo>
                <a:lnTo>
                  <a:pt x="1752276" y="243514"/>
                </a:lnTo>
                <a:lnTo>
                  <a:pt x="1832923" y="242893"/>
                </a:lnTo>
                <a:lnTo>
                  <a:pt x="1709129" y="0"/>
                </a:lnTo>
                <a:close/>
              </a:path>
            </a:pathLst>
          </a:custGeom>
          <a:solidFill>
            <a:srgbClr val="000000"/>
          </a:solidFill>
        </p:spPr>
        <p:txBody>
          <a:bodyPr wrap="square" lIns="0" tIns="0" rIns="0" bIns="0" rtlCol="0"/>
          <a:lstStyle/>
          <a:p>
            <a:endParaRPr/>
          </a:p>
        </p:txBody>
      </p:sp>
      <p:sp>
        <p:nvSpPr>
          <p:cNvPr id="75" name="object 2">
            <a:extLst>
              <a:ext uri="{FF2B5EF4-FFF2-40B4-BE49-F238E27FC236}">
                <a16:creationId xmlns:a16="http://schemas.microsoft.com/office/drawing/2014/main" id="{1AB7FFFD-6BB1-4072-9F6B-22F7A8FDC601}"/>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Filesystem</a:t>
            </a:r>
          </a:p>
        </p:txBody>
      </p:sp>
      <p:sp>
        <p:nvSpPr>
          <p:cNvPr id="2" name="Date Placeholder 1">
            <a:extLst>
              <a:ext uri="{FF2B5EF4-FFF2-40B4-BE49-F238E27FC236}">
                <a16:creationId xmlns:a16="http://schemas.microsoft.com/office/drawing/2014/main" id="{C3936CA4-1864-434E-B8F4-4B449AFBD9C7}"/>
              </a:ext>
            </a:extLst>
          </p:cNvPr>
          <p:cNvSpPr>
            <a:spLocks noGrp="1"/>
          </p:cNvSpPr>
          <p:nvPr>
            <p:ph type="dt" sz="half" idx="10"/>
          </p:nvPr>
        </p:nvSpPr>
        <p:spPr/>
        <p:txBody>
          <a:bodyPr/>
          <a:lstStyle/>
          <a:p>
            <a:fld id="{08445FB6-8C6A-45EA-AC74-92B7A5BB7CD6}" type="datetime1">
              <a:rPr lang="en-US" smtClean="0"/>
              <a:t>5/18/2021</a:t>
            </a:fld>
            <a:endParaRPr lang="en-US" dirty="0"/>
          </a:p>
        </p:txBody>
      </p:sp>
      <p:sp>
        <p:nvSpPr>
          <p:cNvPr id="3" name="Footer Placeholder 2">
            <a:extLst>
              <a:ext uri="{FF2B5EF4-FFF2-40B4-BE49-F238E27FC236}">
                <a16:creationId xmlns:a16="http://schemas.microsoft.com/office/drawing/2014/main" id="{FFBA3861-2FE0-4B1B-8394-553AC70E6204}"/>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D7C569BA-F16F-4A82-B17A-A70821DC0904}"/>
              </a:ext>
            </a:extLst>
          </p:cNvPr>
          <p:cNvSpPr>
            <a:spLocks noGrp="1"/>
          </p:cNvSpPr>
          <p:nvPr>
            <p:ph type="sldNum" sz="quarter" idx="12"/>
          </p:nvPr>
        </p:nvSpPr>
        <p:spPr/>
        <p:txBody>
          <a:bodyPr/>
          <a:lstStyle/>
          <a:p>
            <a:fld id="{DD321DBF-325B-3546-BAAF-4F6E3B3181FF}" type="slidenum">
              <a:rPr lang="en-US" smtClean="0"/>
              <a:pPr/>
              <a:t>19</a:t>
            </a:fld>
            <a:endParaRPr lang="en-US" dirty="0"/>
          </a:p>
        </p:txBody>
      </p:sp>
    </p:spTree>
    <p:extLst>
      <p:ext uri="{BB962C8B-B14F-4D97-AF65-F5344CB8AC3E}">
        <p14:creationId xmlns:p14="http://schemas.microsoft.com/office/powerpoint/2010/main" val="12882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B44BE0-2AE8-E34F-8FB1-0F2933D9E1FA}"/>
              </a:ext>
            </a:extLst>
          </p:cNvPr>
          <p:cNvSpPr>
            <a:spLocks noGrp="1"/>
          </p:cNvSpPr>
          <p:nvPr>
            <p:ph type="title"/>
          </p:nvPr>
        </p:nvSpPr>
        <p:spPr>
          <a:xfrm>
            <a:off x="838200" y="519673"/>
            <a:ext cx="10515600" cy="1325563"/>
          </a:xfrm>
        </p:spPr>
        <p:txBody>
          <a:bodyPr/>
          <a:lstStyle/>
          <a:p>
            <a:r>
              <a:rPr lang="en-US" sz="5400" dirty="0">
                <a:latin typeface="Helvetica Light"/>
              </a:rPr>
              <a:t>HPC Job Submission</a:t>
            </a:r>
            <a:br>
              <a:rPr lang="en-US" dirty="0"/>
            </a:br>
            <a:endParaRPr lang="en-US" dirty="0"/>
          </a:p>
        </p:txBody>
      </p:sp>
      <p:sp>
        <p:nvSpPr>
          <p:cNvPr id="2" name="object 2"/>
          <p:cNvSpPr txBox="1">
            <a:spLocks noGrp="1"/>
          </p:cNvSpPr>
          <p:nvPr>
            <p:ph idx="1"/>
          </p:nvPr>
        </p:nvSpPr>
        <p:spPr>
          <a:xfrm>
            <a:off x="838200" y="1653702"/>
            <a:ext cx="10515600" cy="4314063"/>
          </a:xfrm>
        </p:spPr>
        <p:txBody>
          <a:bodyPr>
            <a:normAutofit/>
          </a:bodyPr>
          <a:lstStyle/>
          <a:p>
            <a:pPr marL="0" marR="59144" indent="0">
              <a:spcBef>
                <a:spcPts val="188"/>
              </a:spcBef>
              <a:buNone/>
            </a:pPr>
            <a:r>
              <a:rPr lang="en-US" sz="3200" spc="-20" dirty="0">
                <a:cs typeface="Tahoma"/>
              </a:rPr>
              <a:t>Daniel Trahan</a:t>
            </a:r>
          </a:p>
          <a:p>
            <a:pPr marL="0" marR="59144" indent="0">
              <a:spcBef>
                <a:spcPts val="188"/>
              </a:spcBef>
              <a:buNone/>
            </a:pPr>
            <a:r>
              <a:rPr lang="en-US" sz="2400" spc="-20" dirty="0">
                <a:cs typeface="Tahoma"/>
                <a:hlinkClick r:id="rId2"/>
              </a:rPr>
              <a:t>Daniel.Trahan@Colorado.EDU</a:t>
            </a:r>
            <a:endParaRPr lang="en-US" sz="2400" spc="-20" dirty="0">
              <a:cs typeface="Tahoma"/>
            </a:endParaRPr>
          </a:p>
          <a:p>
            <a:pPr marL="0" marR="59144" indent="0">
              <a:spcBef>
                <a:spcPts val="188"/>
              </a:spcBef>
              <a:buNone/>
            </a:pPr>
            <a:r>
              <a:rPr lang="en-US" sz="2400" i="1" spc="-20" dirty="0">
                <a:solidFill>
                  <a:schemeClr val="bg1">
                    <a:lumMod val="65000"/>
                  </a:schemeClr>
                </a:solidFill>
                <a:cs typeface="Tahoma"/>
                <a:hlinkClick r:id="rId3"/>
              </a:rPr>
              <a:t>rc-help@colorado.edu</a:t>
            </a:r>
            <a:endParaRPr lang="en-US" sz="2400" i="1" spc="-20" dirty="0">
              <a:solidFill>
                <a:schemeClr val="bg1">
                  <a:lumMod val="65000"/>
                </a:schemeClr>
              </a:solidFill>
              <a:cs typeface="Tahoma"/>
            </a:endParaRPr>
          </a:p>
          <a:p>
            <a:pPr marL="0" marR="59144" indent="0">
              <a:spcBef>
                <a:spcPts val="188"/>
              </a:spcBef>
              <a:buNone/>
            </a:pPr>
            <a:r>
              <a:rPr lang="en-US" sz="2400" i="1" spc="-20" dirty="0">
                <a:solidFill>
                  <a:schemeClr val="bg1">
                    <a:lumMod val="65000"/>
                  </a:schemeClr>
                </a:solidFill>
                <a:cs typeface="Tahoma"/>
                <a:hlinkClick r:id="rId4"/>
              </a:rPr>
              <a:t>https://www.colorado.edu/rc</a:t>
            </a:r>
            <a:r>
              <a:rPr lang="en-US" sz="2400" i="1" spc="-20" dirty="0">
                <a:solidFill>
                  <a:schemeClr val="bg1">
                    <a:lumMod val="65000"/>
                  </a:schemeClr>
                </a:solidFill>
                <a:cs typeface="Tahoma"/>
              </a:rPr>
              <a:t> </a:t>
            </a:r>
          </a:p>
          <a:p>
            <a:pPr marL="0" marR="59144" indent="0">
              <a:spcBef>
                <a:spcPts val="188"/>
              </a:spcBef>
              <a:buNone/>
            </a:pPr>
            <a:endParaRPr lang="en-US" spc="-20" dirty="0">
              <a:cs typeface="Tahoma"/>
            </a:endParaRPr>
          </a:p>
          <a:p>
            <a:pPr marL="0" marR="59144" indent="0">
              <a:spcBef>
                <a:spcPts val="188"/>
              </a:spcBef>
              <a:buNone/>
            </a:pPr>
            <a:endParaRPr lang="en-US" spc="-20" dirty="0">
              <a:cs typeface="Tahoma"/>
            </a:endParaRPr>
          </a:p>
          <a:p>
            <a:pPr marL="0" marR="59144" indent="0">
              <a:spcBef>
                <a:spcPts val="188"/>
              </a:spcBef>
              <a:buNone/>
            </a:pPr>
            <a:endParaRPr lang="en-US" spc="-20" dirty="0">
              <a:cs typeface="Tahoma"/>
            </a:endParaRPr>
          </a:p>
          <a:p>
            <a:pPr marL="0" marR="59144" indent="0">
              <a:spcBef>
                <a:spcPts val="188"/>
              </a:spcBef>
              <a:buNone/>
            </a:pPr>
            <a:r>
              <a:rPr lang="en-US" spc="-20" dirty="0">
                <a:cs typeface="Tahoma"/>
              </a:rPr>
              <a:t>Slides available for download at</a:t>
            </a:r>
          </a:p>
          <a:p>
            <a:pPr marL="0" marR="59144" indent="0">
              <a:spcBef>
                <a:spcPts val="188"/>
              </a:spcBef>
              <a:buNone/>
            </a:pPr>
            <a:r>
              <a:rPr lang="en-US" sz="2400" dirty="0">
                <a:solidFill>
                  <a:schemeClr val="accent5"/>
                </a:solidFill>
                <a:hlinkClick r:id="rId5"/>
              </a:rPr>
              <a:t>https://github.com/ResearchComputing/RMACC2021_Intro_to_HPC</a:t>
            </a:r>
            <a:endParaRPr lang="en-US" sz="2400" dirty="0">
              <a:solidFill>
                <a:schemeClr val="accent5"/>
              </a:solidFill>
            </a:endParaRPr>
          </a:p>
        </p:txBody>
      </p:sp>
      <p:sp>
        <p:nvSpPr>
          <p:cNvPr id="20" name="object 3">
            <a:extLst>
              <a:ext uri="{FF2B5EF4-FFF2-40B4-BE49-F238E27FC236}">
                <a16:creationId xmlns:a16="http://schemas.microsoft.com/office/drawing/2014/main" id="{EEE09EE2-D8EE-754E-8A32-715788A463C0}"/>
              </a:ext>
            </a:extLst>
          </p:cNvPr>
          <p:cNvSpPr txBox="1"/>
          <p:nvPr/>
        </p:nvSpPr>
        <p:spPr>
          <a:xfrm>
            <a:off x="2047088" y="5733959"/>
            <a:ext cx="8848439" cy="268055"/>
          </a:xfrm>
          <a:prstGeom prst="rect">
            <a:avLst/>
          </a:prstGeom>
        </p:spPr>
        <p:txBody>
          <a:bodyPr vert="horz" wrap="square" lIns="0" tIns="23909" rIns="0" bIns="0" rtlCol="0">
            <a:spAutoFit/>
          </a:bodyPr>
          <a:lstStyle/>
          <a:p>
            <a:pPr marL="25168"/>
            <a:r>
              <a:rPr lang="en-US" sz="1585" i="1" spc="-50" dirty="0">
                <a:cs typeface="Tahoma"/>
              </a:rPr>
              <a:t>Adapted from presentations by RC members Andrew Monaghan, Aaron Holt and John </a:t>
            </a:r>
            <a:r>
              <a:rPr lang="en-US" sz="1585" i="1" spc="-50" dirty="0" err="1">
                <a:cs typeface="Tahoma"/>
              </a:rPr>
              <a:t>Blaas</a:t>
            </a:r>
            <a:r>
              <a:rPr lang="en-US" sz="1585" i="1" spc="-50" dirty="0">
                <a:cs typeface="Tahoma"/>
              </a:rPr>
              <a:t>: </a:t>
            </a:r>
            <a:r>
              <a:rPr lang="en-US" sz="1585" i="1" spc="-50" dirty="0">
                <a:cs typeface="Tahoma"/>
                <a:hlinkClick r:id="rId6">
                  <a:extLst>
                    <a:ext uri="{A12FA001-AC4F-418D-AE19-62706E023703}">
                      <ahyp:hlinkClr xmlns:ahyp="http://schemas.microsoft.com/office/drawing/2018/hyperlinkcolor" val="tx"/>
                    </a:ext>
                  </a:extLst>
                </a:hlinkClick>
              </a:rPr>
              <a:t>1</a:t>
            </a:r>
            <a:r>
              <a:rPr lang="en-US" sz="1585" i="1" spc="-50" dirty="0">
                <a:cs typeface="Tahoma"/>
              </a:rPr>
              <a:t>, </a:t>
            </a:r>
            <a:r>
              <a:rPr lang="en-US" sz="1585" i="1" spc="-50" dirty="0">
                <a:cs typeface="Tahoma"/>
                <a:hlinkClick r:id="rId7">
                  <a:extLst>
                    <a:ext uri="{A12FA001-AC4F-418D-AE19-62706E023703}">
                      <ahyp:hlinkClr xmlns:ahyp="http://schemas.microsoft.com/office/drawing/2018/hyperlinkcolor" val="tx"/>
                    </a:ext>
                  </a:extLst>
                </a:hlinkClick>
              </a:rPr>
              <a:t>2</a:t>
            </a:r>
            <a:r>
              <a:rPr lang="en-US" sz="1585" i="1" spc="-50" dirty="0">
                <a:cs typeface="Tahoma"/>
              </a:rPr>
              <a:t>, </a:t>
            </a:r>
            <a:r>
              <a:rPr lang="en-US" sz="1585" i="1" spc="-50" dirty="0">
                <a:cs typeface="Tahoma"/>
                <a:hlinkClick r:id="rId8">
                  <a:extLst>
                    <a:ext uri="{A12FA001-AC4F-418D-AE19-62706E023703}">
                      <ahyp:hlinkClr xmlns:ahyp="http://schemas.microsoft.com/office/drawing/2018/hyperlinkcolor" val="tx"/>
                    </a:ext>
                  </a:extLst>
                </a:hlinkClick>
              </a:rPr>
              <a:t>3</a:t>
            </a:r>
            <a:r>
              <a:rPr lang="en-US" sz="1585" i="1" spc="-50" dirty="0">
                <a:cs typeface="Tahoma"/>
              </a:rPr>
              <a:t>, </a:t>
            </a:r>
            <a:r>
              <a:rPr lang="en-US" sz="1585" i="1" spc="-50" dirty="0">
                <a:cs typeface="Tahoma"/>
                <a:hlinkClick r:id="rId9">
                  <a:extLst>
                    <a:ext uri="{A12FA001-AC4F-418D-AE19-62706E023703}">
                      <ahyp:hlinkClr xmlns:ahyp="http://schemas.microsoft.com/office/drawing/2018/hyperlinkcolor" val="tx"/>
                    </a:ext>
                  </a:extLst>
                </a:hlinkClick>
              </a:rPr>
              <a:t>4</a:t>
            </a:r>
            <a:r>
              <a:rPr lang="en-US" sz="1585" i="1" spc="-50" dirty="0">
                <a:cs typeface="Tahoma"/>
              </a:rPr>
              <a:t>. </a:t>
            </a:r>
            <a:endParaRPr sz="1585" i="1" dirty="0">
              <a:cs typeface="Courier New"/>
            </a:endParaRPr>
          </a:p>
        </p:txBody>
      </p:sp>
      <p:sp>
        <p:nvSpPr>
          <p:cNvPr id="3" name="Date Placeholder 2">
            <a:extLst>
              <a:ext uri="{FF2B5EF4-FFF2-40B4-BE49-F238E27FC236}">
                <a16:creationId xmlns:a16="http://schemas.microsoft.com/office/drawing/2014/main" id="{2F749640-6454-CB44-BD27-14A679ED205D}"/>
              </a:ext>
            </a:extLst>
          </p:cNvPr>
          <p:cNvSpPr>
            <a:spLocks noGrp="1"/>
          </p:cNvSpPr>
          <p:nvPr>
            <p:ph type="dt" sz="half" idx="10"/>
          </p:nvPr>
        </p:nvSpPr>
        <p:spPr/>
        <p:txBody>
          <a:bodyPr/>
          <a:lstStyle/>
          <a:p>
            <a:fld id="{4F9DCD23-B67F-410D-BAB7-86BE4CD261B4}" type="datetime1">
              <a:rPr lang="en-US" smtClean="0"/>
              <a:t>5/18/2021</a:t>
            </a:fld>
            <a:endParaRPr lang="en-US" dirty="0"/>
          </a:p>
        </p:txBody>
      </p:sp>
      <p:sp>
        <p:nvSpPr>
          <p:cNvPr id="4" name="Footer Placeholder 3">
            <a:extLst>
              <a:ext uri="{FF2B5EF4-FFF2-40B4-BE49-F238E27FC236}">
                <a16:creationId xmlns:a16="http://schemas.microsoft.com/office/drawing/2014/main" id="{38AAE535-FB87-EC4B-B49C-EE293B15E4CA}"/>
              </a:ext>
            </a:extLst>
          </p:cNvPr>
          <p:cNvSpPr>
            <a:spLocks noGrp="1"/>
          </p:cNvSpPr>
          <p:nvPr>
            <p:ph type="ftr" sz="quarter" idx="11"/>
          </p:nvPr>
        </p:nvSpPr>
        <p:spPr/>
        <p:txBody>
          <a:bodyPr/>
          <a:lstStyle/>
          <a:p>
            <a:r>
              <a:rPr lang="en-US"/>
              <a:t>Intro to HPC</a:t>
            </a:r>
            <a:endParaRPr lang="en-US" dirty="0"/>
          </a:p>
        </p:txBody>
      </p:sp>
      <p:sp>
        <p:nvSpPr>
          <p:cNvPr id="5" name="Slide Number Placeholder 4">
            <a:extLst>
              <a:ext uri="{FF2B5EF4-FFF2-40B4-BE49-F238E27FC236}">
                <a16:creationId xmlns:a16="http://schemas.microsoft.com/office/drawing/2014/main" id="{1591AB1A-E2B2-EC49-9DDF-5363915B20AF}"/>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43461699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1" y="1659883"/>
            <a:ext cx="3985490" cy="2682786"/>
          </a:xfrm>
          <a:prstGeom prst="rect">
            <a:avLst/>
          </a:prstGeom>
        </p:spPr>
        <p:txBody>
          <a:bodyPr vert="horz" wrap="square" lIns="0" tIns="96520" rIns="0" bIns="0" rtlCol="0">
            <a:spAutoFit/>
          </a:bodyPr>
          <a:lstStyle/>
          <a:p>
            <a:pPr marL="255904" indent="-243204">
              <a:lnSpc>
                <a:spcPct val="100000"/>
              </a:lnSpc>
              <a:spcBef>
                <a:spcPts val="760"/>
              </a:spcBef>
              <a:buClr>
                <a:srgbClr val="A9A57C"/>
              </a:buClr>
              <a:buChar char="•"/>
              <a:tabLst>
                <a:tab pos="256540" algn="l"/>
              </a:tabLst>
            </a:pPr>
            <a:r>
              <a:rPr sz="2550" spc="-10" dirty="0">
                <a:solidFill>
                  <a:srgbClr val="2F2B20"/>
                </a:solidFill>
                <a:latin typeface="Arial"/>
                <a:cs typeface="Arial"/>
              </a:rPr>
              <a:t>Examples:</a:t>
            </a:r>
            <a:endParaRPr sz="2550" dirty="0">
              <a:latin typeface="Arial"/>
              <a:cs typeface="Arial"/>
            </a:endParaRPr>
          </a:p>
          <a:p>
            <a:pPr marL="572135" lvl="1" indent="-243204">
              <a:lnSpc>
                <a:spcPct val="100000"/>
              </a:lnSpc>
              <a:spcBef>
                <a:spcPts val="625"/>
              </a:spcBef>
              <a:buClr>
                <a:srgbClr val="9CBEBD"/>
              </a:buClr>
              <a:buChar char="•"/>
              <a:tabLst>
                <a:tab pos="572135" algn="l"/>
                <a:tab pos="572770" algn="l"/>
              </a:tabLst>
            </a:pPr>
            <a:r>
              <a:rPr sz="2300" spc="5" dirty="0">
                <a:solidFill>
                  <a:srgbClr val="2F2B20"/>
                </a:solidFill>
                <a:latin typeface="Arial"/>
                <a:cs typeface="Arial"/>
              </a:rPr>
              <a:t>ls</a:t>
            </a:r>
            <a:endParaRPr sz="2300" dirty="0">
              <a:latin typeface="Arial"/>
              <a:cs typeface="Arial"/>
            </a:endParaRPr>
          </a:p>
          <a:p>
            <a:pPr marL="572135" lvl="1" indent="-243204">
              <a:lnSpc>
                <a:spcPct val="100000"/>
              </a:lnSpc>
              <a:spcBef>
                <a:spcPts val="605"/>
              </a:spcBef>
              <a:buClr>
                <a:srgbClr val="9CBEBD"/>
              </a:buClr>
              <a:buChar char="•"/>
              <a:tabLst>
                <a:tab pos="572135" algn="l"/>
                <a:tab pos="572770" algn="l"/>
              </a:tabLst>
            </a:pPr>
            <a:r>
              <a:rPr sz="2300" spc="50" dirty="0">
                <a:solidFill>
                  <a:srgbClr val="2F2B20"/>
                </a:solidFill>
                <a:latin typeface="Arial"/>
                <a:cs typeface="Arial"/>
              </a:rPr>
              <a:t>mkdir</a:t>
            </a:r>
            <a:endParaRPr sz="2300" dirty="0">
              <a:latin typeface="Arial"/>
              <a:cs typeface="Arial"/>
            </a:endParaRPr>
          </a:p>
          <a:p>
            <a:pPr marL="572135" lvl="1" indent="-243204">
              <a:lnSpc>
                <a:spcPct val="100000"/>
              </a:lnSpc>
              <a:spcBef>
                <a:spcPts val="605"/>
              </a:spcBef>
              <a:buClr>
                <a:srgbClr val="9CBEBD"/>
              </a:buClr>
              <a:buChar char="•"/>
              <a:tabLst>
                <a:tab pos="572135" algn="l"/>
                <a:tab pos="572770" algn="l"/>
              </a:tabLst>
            </a:pPr>
            <a:r>
              <a:rPr sz="2300" spc="100" dirty="0">
                <a:solidFill>
                  <a:srgbClr val="2F2B20"/>
                </a:solidFill>
                <a:latin typeface="Arial"/>
                <a:cs typeface="Arial"/>
              </a:rPr>
              <a:t>cd</a:t>
            </a:r>
            <a:endParaRPr sz="2300" dirty="0">
              <a:latin typeface="Arial"/>
              <a:cs typeface="Arial"/>
            </a:endParaRPr>
          </a:p>
          <a:p>
            <a:pPr marL="572135" lvl="1" indent="-243204">
              <a:lnSpc>
                <a:spcPct val="100000"/>
              </a:lnSpc>
              <a:spcBef>
                <a:spcPts val="610"/>
              </a:spcBef>
              <a:buClr>
                <a:srgbClr val="9CBEBD"/>
              </a:buClr>
              <a:buChar char="•"/>
              <a:tabLst>
                <a:tab pos="572135" algn="l"/>
                <a:tab pos="572770" algn="l"/>
              </a:tabLst>
            </a:pPr>
            <a:r>
              <a:rPr sz="2300" spc="35" dirty="0">
                <a:solidFill>
                  <a:srgbClr val="2F2B20"/>
                </a:solidFill>
                <a:latin typeface="Arial"/>
                <a:cs typeface="Arial"/>
              </a:rPr>
              <a:t>rm</a:t>
            </a:r>
            <a:endParaRPr sz="2300" dirty="0">
              <a:latin typeface="Arial"/>
              <a:cs typeface="Arial"/>
            </a:endParaRPr>
          </a:p>
          <a:p>
            <a:pPr marL="255904" indent="-243204">
              <a:lnSpc>
                <a:spcPct val="100000"/>
              </a:lnSpc>
              <a:spcBef>
                <a:spcPts val="620"/>
              </a:spcBef>
              <a:buClr>
                <a:srgbClr val="A9A57C"/>
              </a:buClr>
              <a:buChar char="•"/>
              <a:tabLst>
                <a:tab pos="256540" algn="l"/>
              </a:tabLst>
            </a:pPr>
            <a:r>
              <a:rPr sz="2550" dirty="0">
                <a:solidFill>
                  <a:srgbClr val="2F2B20"/>
                </a:solidFill>
                <a:latin typeface="Arial"/>
                <a:cs typeface="Arial"/>
              </a:rPr>
              <a:t>Permissions</a:t>
            </a:r>
            <a:r>
              <a:rPr sz="2550" spc="-75" dirty="0">
                <a:solidFill>
                  <a:srgbClr val="2F2B20"/>
                </a:solidFill>
                <a:latin typeface="Arial"/>
                <a:cs typeface="Arial"/>
              </a:rPr>
              <a:t> </a:t>
            </a:r>
            <a:r>
              <a:rPr sz="2550" spc="-35" dirty="0">
                <a:solidFill>
                  <a:srgbClr val="2F2B20"/>
                </a:solidFill>
                <a:latin typeface="Arial"/>
                <a:cs typeface="Arial"/>
              </a:rPr>
              <a:t>(modes)</a:t>
            </a:r>
            <a:endParaRPr sz="2550" dirty="0">
              <a:latin typeface="Arial"/>
              <a:cs typeface="Arial"/>
            </a:endParaRPr>
          </a:p>
        </p:txBody>
      </p:sp>
      <p:sp>
        <p:nvSpPr>
          <p:cNvPr id="11" name="object 2">
            <a:extLst>
              <a:ext uri="{FF2B5EF4-FFF2-40B4-BE49-F238E27FC236}">
                <a16:creationId xmlns:a16="http://schemas.microsoft.com/office/drawing/2014/main" id="{81B7D943-13E3-47D3-B5CA-A06776740C95}"/>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Navigating the Filesystem</a:t>
            </a:r>
          </a:p>
        </p:txBody>
      </p:sp>
      <p:sp>
        <p:nvSpPr>
          <p:cNvPr id="2" name="Date Placeholder 1">
            <a:extLst>
              <a:ext uri="{FF2B5EF4-FFF2-40B4-BE49-F238E27FC236}">
                <a16:creationId xmlns:a16="http://schemas.microsoft.com/office/drawing/2014/main" id="{E004DD50-03F4-4E4A-BF25-8F5263A5A5C2}"/>
              </a:ext>
            </a:extLst>
          </p:cNvPr>
          <p:cNvSpPr>
            <a:spLocks noGrp="1"/>
          </p:cNvSpPr>
          <p:nvPr>
            <p:ph type="dt" sz="half" idx="10"/>
          </p:nvPr>
        </p:nvSpPr>
        <p:spPr/>
        <p:txBody>
          <a:bodyPr/>
          <a:lstStyle/>
          <a:p>
            <a:fld id="{C23CE5EB-EAC1-4EA4-99A5-1AE378EAED8C}" type="datetime1">
              <a:rPr lang="en-US" smtClean="0"/>
              <a:t>5/18/2021</a:t>
            </a:fld>
            <a:endParaRPr lang="en-US" dirty="0"/>
          </a:p>
        </p:txBody>
      </p:sp>
      <p:sp>
        <p:nvSpPr>
          <p:cNvPr id="3" name="Footer Placeholder 2">
            <a:extLst>
              <a:ext uri="{FF2B5EF4-FFF2-40B4-BE49-F238E27FC236}">
                <a16:creationId xmlns:a16="http://schemas.microsoft.com/office/drawing/2014/main" id="{E3D60F14-7069-41E8-A42B-DA02F2827E5A}"/>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FF434B66-1562-4ECB-B639-C8CDF5AD0459}"/>
              </a:ext>
            </a:extLst>
          </p:cNvPr>
          <p:cNvSpPr>
            <a:spLocks noGrp="1"/>
          </p:cNvSpPr>
          <p:nvPr>
            <p:ph type="sldNum" sz="quarter" idx="12"/>
          </p:nvPr>
        </p:nvSpPr>
        <p:spPr/>
        <p:txBody>
          <a:bodyPr/>
          <a:lstStyle/>
          <a:p>
            <a:fld id="{DD321DBF-325B-3546-BAAF-4F6E3B3181FF}" type="slidenum">
              <a:rPr lang="en-US" smtClean="0"/>
              <a:pPr/>
              <a:t>20</a:t>
            </a:fld>
            <a:endParaRPr lang="en-US" dirty="0"/>
          </a:p>
        </p:txBody>
      </p:sp>
    </p:spTree>
    <p:extLst>
      <p:ext uri="{BB962C8B-B14F-4D97-AF65-F5344CB8AC3E}">
        <p14:creationId xmlns:p14="http://schemas.microsoft.com/office/powerpoint/2010/main" val="134408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878687" y="1732152"/>
            <a:ext cx="10141526" cy="3461844"/>
          </a:xfrm>
          <a:prstGeom prst="rect">
            <a:avLst/>
          </a:prstGeom>
        </p:spPr>
        <p:txBody>
          <a:bodyPr vert="horz" wrap="square" lIns="0" tIns="14604" rIns="0" bIns="0" rtlCol="0" anchor="t">
            <a:spAutoFit/>
          </a:bodyPr>
          <a:lstStyle/>
          <a:p>
            <a:pPr marL="377825" marR="5080" indent="-243840">
              <a:lnSpc>
                <a:spcPct val="100000"/>
              </a:lnSpc>
              <a:spcBef>
                <a:spcPts val="114"/>
              </a:spcBef>
              <a:buClr>
                <a:srgbClr val="A9A57C"/>
              </a:buClr>
              <a:buFont typeface="Arial"/>
              <a:buChar char="•"/>
              <a:tabLst>
                <a:tab pos="377825" algn="l"/>
              </a:tabLst>
            </a:pPr>
            <a:r>
              <a:rPr sz="2550" b="1" spc="-10" dirty="0">
                <a:solidFill>
                  <a:srgbClr val="2F2B20"/>
                </a:solidFill>
                <a:latin typeface="Arial"/>
                <a:cs typeface="Arial"/>
              </a:rPr>
              <a:t>nano </a:t>
            </a:r>
            <a:r>
              <a:rPr sz="2550" spc="-135" dirty="0">
                <a:solidFill>
                  <a:srgbClr val="2F2B20"/>
                </a:solidFill>
                <a:latin typeface="Arial"/>
                <a:cs typeface="Arial"/>
              </a:rPr>
              <a:t>– </a:t>
            </a:r>
            <a:r>
              <a:rPr sz="2550" spc="10" dirty="0">
                <a:solidFill>
                  <a:srgbClr val="2F2B20"/>
                </a:solidFill>
                <a:latin typeface="Arial"/>
                <a:cs typeface="Arial"/>
              </a:rPr>
              <a:t>simple and intuitive </a:t>
            </a:r>
            <a:r>
              <a:rPr sz="2550" spc="65" dirty="0">
                <a:solidFill>
                  <a:srgbClr val="2F2B20"/>
                </a:solidFill>
                <a:latin typeface="Arial"/>
                <a:cs typeface="Arial"/>
              </a:rPr>
              <a:t>to </a:t>
            </a:r>
            <a:r>
              <a:rPr sz="2550" spc="25" dirty="0">
                <a:solidFill>
                  <a:srgbClr val="2F2B20"/>
                </a:solidFill>
                <a:latin typeface="Arial"/>
                <a:cs typeface="Arial"/>
              </a:rPr>
              <a:t>get </a:t>
            </a:r>
            <a:r>
              <a:rPr sz="2550" spc="15" dirty="0">
                <a:solidFill>
                  <a:srgbClr val="2F2B20"/>
                </a:solidFill>
                <a:latin typeface="Arial"/>
                <a:cs typeface="Arial"/>
              </a:rPr>
              <a:t>started </a:t>
            </a:r>
            <a:r>
              <a:rPr sz="2550" spc="30" dirty="0">
                <a:solidFill>
                  <a:srgbClr val="2F2B20"/>
                </a:solidFill>
                <a:latin typeface="Arial"/>
                <a:cs typeface="Arial"/>
              </a:rPr>
              <a:t>with; </a:t>
            </a:r>
            <a:r>
              <a:rPr sz="2550" spc="40" dirty="0">
                <a:solidFill>
                  <a:srgbClr val="2F2B20"/>
                </a:solidFill>
                <a:latin typeface="Arial"/>
                <a:cs typeface="Arial"/>
              </a:rPr>
              <a:t>not</a:t>
            </a:r>
            <a:r>
              <a:rPr sz="2550" spc="-125" dirty="0">
                <a:solidFill>
                  <a:srgbClr val="2F2B20"/>
                </a:solidFill>
                <a:latin typeface="Arial"/>
                <a:cs typeface="Arial"/>
              </a:rPr>
              <a:t> </a:t>
            </a:r>
            <a:r>
              <a:rPr sz="2550" spc="-15" dirty="0">
                <a:solidFill>
                  <a:srgbClr val="2F2B20"/>
                </a:solidFill>
                <a:latin typeface="Arial"/>
                <a:cs typeface="Arial"/>
              </a:rPr>
              <a:t>very  </a:t>
            </a:r>
            <a:r>
              <a:rPr sz="2550" spc="5" dirty="0">
                <a:solidFill>
                  <a:srgbClr val="2F2B20"/>
                </a:solidFill>
                <a:latin typeface="Arial"/>
                <a:cs typeface="Arial"/>
              </a:rPr>
              <a:t>feature-ful; </a:t>
            </a:r>
            <a:r>
              <a:rPr sz="2550" spc="10" dirty="0">
                <a:solidFill>
                  <a:srgbClr val="2F2B20"/>
                </a:solidFill>
                <a:latin typeface="Arial"/>
                <a:cs typeface="Arial"/>
              </a:rPr>
              <a:t>keyboard</a:t>
            </a:r>
            <a:r>
              <a:rPr sz="2550" spc="-40" dirty="0">
                <a:solidFill>
                  <a:srgbClr val="2F2B20"/>
                </a:solidFill>
                <a:latin typeface="Arial"/>
                <a:cs typeface="Arial"/>
              </a:rPr>
              <a:t> </a:t>
            </a:r>
            <a:r>
              <a:rPr sz="2550" spc="0" dirty="0">
                <a:solidFill>
                  <a:srgbClr val="2F2B20"/>
                </a:solidFill>
                <a:latin typeface="Arial"/>
                <a:cs typeface="Arial"/>
              </a:rPr>
              <a:t>driven</a:t>
            </a:r>
            <a:endParaRPr sz="2550" dirty="0">
              <a:latin typeface="Arial"/>
              <a:cs typeface="Arial"/>
            </a:endParaRPr>
          </a:p>
          <a:p>
            <a:pPr marL="377825" marR="26670" indent="-243840">
              <a:lnSpc>
                <a:spcPct val="100000"/>
              </a:lnSpc>
              <a:spcBef>
                <a:spcPts val="645"/>
              </a:spcBef>
              <a:buClr>
                <a:srgbClr val="A9A57C"/>
              </a:buClr>
              <a:buFont typeface="Arial"/>
              <a:buChar char="•"/>
              <a:tabLst>
                <a:tab pos="377825" algn="l"/>
              </a:tabLst>
            </a:pPr>
            <a:r>
              <a:rPr sz="2550" b="1" dirty="0">
                <a:solidFill>
                  <a:srgbClr val="2F2B20"/>
                </a:solidFill>
                <a:latin typeface="Arial"/>
                <a:cs typeface="Arial"/>
              </a:rPr>
              <a:t>vi/vim </a:t>
            </a:r>
            <a:r>
              <a:rPr sz="2550" spc="-135" dirty="0">
                <a:solidFill>
                  <a:srgbClr val="2F2B20"/>
                </a:solidFill>
                <a:latin typeface="Arial"/>
                <a:cs typeface="Arial"/>
              </a:rPr>
              <a:t>– </a:t>
            </a:r>
            <a:r>
              <a:rPr sz="2550" spc="-10" dirty="0">
                <a:solidFill>
                  <a:srgbClr val="2F2B20"/>
                </a:solidFill>
                <a:latin typeface="Arial"/>
                <a:cs typeface="Arial"/>
              </a:rPr>
              <a:t>universal; </a:t>
            </a:r>
            <a:r>
              <a:rPr sz="2550" spc="10" dirty="0">
                <a:solidFill>
                  <a:srgbClr val="2F2B20"/>
                </a:solidFill>
                <a:latin typeface="Arial"/>
                <a:cs typeface="Arial"/>
              </a:rPr>
              <a:t>keyboard </a:t>
            </a:r>
            <a:r>
              <a:rPr sz="2550" spc="0" dirty="0">
                <a:solidFill>
                  <a:srgbClr val="2F2B20"/>
                </a:solidFill>
                <a:latin typeface="Arial"/>
                <a:cs typeface="Arial"/>
              </a:rPr>
              <a:t>driven; </a:t>
            </a:r>
            <a:r>
              <a:rPr sz="2550" spc="25" dirty="0">
                <a:solidFill>
                  <a:srgbClr val="2F2B20"/>
                </a:solidFill>
                <a:latin typeface="Arial"/>
                <a:cs typeface="Arial"/>
              </a:rPr>
              <a:t>powerful </a:t>
            </a:r>
            <a:r>
              <a:rPr sz="2550" spc="60" dirty="0">
                <a:solidFill>
                  <a:srgbClr val="2F2B20"/>
                </a:solidFill>
                <a:latin typeface="Arial"/>
                <a:cs typeface="Arial"/>
              </a:rPr>
              <a:t>but </a:t>
            </a:r>
            <a:r>
              <a:rPr sz="2550" spc="5" dirty="0">
                <a:solidFill>
                  <a:srgbClr val="2F2B20"/>
                </a:solidFill>
                <a:latin typeface="Arial"/>
                <a:cs typeface="Arial"/>
              </a:rPr>
              <a:t>some  </a:t>
            </a:r>
            <a:r>
              <a:rPr sz="2550" dirty="0">
                <a:solidFill>
                  <a:srgbClr val="2F2B20"/>
                </a:solidFill>
                <a:latin typeface="Arial"/>
                <a:cs typeface="Arial"/>
              </a:rPr>
              <a:t>learning </a:t>
            </a:r>
            <a:r>
              <a:rPr sz="2550" spc="5" dirty="0">
                <a:solidFill>
                  <a:srgbClr val="2F2B20"/>
                </a:solidFill>
                <a:latin typeface="Arial"/>
                <a:cs typeface="Arial"/>
              </a:rPr>
              <a:t>curve</a:t>
            </a:r>
            <a:r>
              <a:rPr sz="2550" spc="-35" dirty="0">
                <a:solidFill>
                  <a:srgbClr val="2F2B20"/>
                </a:solidFill>
                <a:latin typeface="Arial"/>
                <a:cs typeface="Arial"/>
              </a:rPr>
              <a:t> </a:t>
            </a:r>
            <a:r>
              <a:rPr sz="2550" dirty="0">
                <a:solidFill>
                  <a:srgbClr val="2F2B20"/>
                </a:solidFill>
                <a:latin typeface="Arial"/>
                <a:cs typeface="Arial"/>
              </a:rPr>
              <a:t>required</a:t>
            </a:r>
            <a:endParaRPr sz="2550" dirty="0">
              <a:latin typeface="Arial"/>
              <a:cs typeface="Arial"/>
            </a:endParaRPr>
          </a:p>
          <a:p>
            <a:pPr marL="377825" marR="122555" indent="-243840">
              <a:lnSpc>
                <a:spcPct val="100000"/>
              </a:lnSpc>
              <a:spcBef>
                <a:spcPts val="615"/>
              </a:spcBef>
              <a:buClr>
                <a:srgbClr val="A9A57C"/>
              </a:buClr>
              <a:buFont typeface="Arial"/>
              <a:buChar char="•"/>
              <a:tabLst>
                <a:tab pos="377825" algn="l"/>
              </a:tabLst>
            </a:pPr>
            <a:r>
              <a:rPr sz="2550" b="1" spc="25" dirty="0">
                <a:solidFill>
                  <a:srgbClr val="2F2B20"/>
                </a:solidFill>
                <a:latin typeface="Arial"/>
                <a:cs typeface="Arial"/>
              </a:rPr>
              <a:t>emacs </a:t>
            </a:r>
            <a:r>
              <a:rPr sz="2550" spc="-135" dirty="0">
                <a:solidFill>
                  <a:srgbClr val="2F2B20"/>
                </a:solidFill>
                <a:latin typeface="Arial"/>
                <a:cs typeface="Arial"/>
              </a:rPr>
              <a:t>– </a:t>
            </a:r>
            <a:r>
              <a:rPr sz="2550" spc="10" dirty="0">
                <a:solidFill>
                  <a:srgbClr val="2F2B20"/>
                </a:solidFill>
                <a:latin typeface="Arial"/>
                <a:cs typeface="Arial"/>
              </a:rPr>
              <a:t>keyboard </a:t>
            </a:r>
            <a:r>
              <a:rPr sz="2550" spc="25" dirty="0">
                <a:solidFill>
                  <a:srgbClr val="2F2B20"/>
                </a:solidFill>
                <a:latin typeface="Arial"/>
                <a:cs typeface="Arial"/>
              </a:rPr>
              <a:t>or </a:t>
            </a:r>
            <a:r>
              <a:rPr sz="2550" spc="-30" dirty="0">
                <a:solidFill>
                  <a:srgbClr val="2F2B20"/>
                </a:solidFill>
                <a:latin typeface="Arial"/>
                <a:cs typeface="Arial"/>
              </a:rPr>
              <a:t>GUI </a:t>
            </a:r>
            <a:r>
              <a:rPr sz="2550" dirty="0">
                <a:solidFill>
                  <a:srgbClr val="2F2B20"/>
                </a:solidFill>
                <a:latin typeface="Arial"/>
                <a:cs typeface="Arial"/>
              </a:rPr>
              <a:t>versions; </a:t>
            </a:r>
            <a:r>
              <a:rPr sz="2550" spc="10" dirty="0">
                <a:solidFill>
                  <a:srgbClr val="2F2B20"/>
                </a:solidFill>
                <a:latin typeface="Arial"/>
                <a:cs typeface="Arial"/>
              </a:rPr>
              <a:t>helpful </a:t>
            </a:r>
            <a:r>
              <a:rPr sz="2550" spc="0" dirty="0">
                <a:solidFill>
                  <a:srgbClr val="2F2B20"/>
                </a:solidFill>
                <a:latin typeface="Arial"/>
                <a:cs typeface="Arial"/>
              </a:rPr>
              <a:t>extensions  </a:t>
            </a:r>
            <a:r>
              <a:rPr sz="2550" spc="25" dirty="0">
                <a:solidFill>
                  <a:srgbClr val="2F2B20"/>
                </a:solidFill>
                <a:latin typeface="Arial"/>
                <a:cs typeface="Arial"/>
              </a:rPr>
              <a:t>for </a:t>
            </a:r>
            <a:r>
              <a:rPr sz="2550" spc="5" dirty="0">
                <a:solidFill>
                  <a:srgbClr val="2F2B20"/>
                </a:solidFill>
                <a:latin typeface="Arial"/>
                <a:cs typeface="Arial"/>
              </a:rPr>
              <a:t>programmers;</a:t>
            </a:r>
            <a:r>
              <a:rPr sz="2550" spc="-55" dirty="0">
                <a:solidFill>
                  <a:srgbClr val="2F2B20"/>
                </a:solidFill>
                <a:latin typeface="Arial"/>
                <a:cs typeface="Arial"/>
              </a:rPr>
              <a:t> </a:t>
            </a:r>
            <a:r>
              <a:rPr sz="2550" spc="30" dirty="0">
                <a:solidFill>
                  <a:srgbClr val="2F2B20"/>
                </a:solidFill>
                <a:latin typeface="Arial"/>
                <a:cs typeface="Arial"/>
              </a:rPr>
              <a:t>well-documented</a:t>
            </a:r>
            <a:endParaRPr sz="2550" dirty="0">
              <a:latin typeface="Arial"/>
              <a:cs typeface="Arial"/>
            </a:endParaRPr>
          </a:p>
          <a:p>
            <a:pPr marL="377825" indent="-243840">
              <a:lnSpc>
                <a:spcPct val="100000"/>
              </a:lnSpc>
              <a:spcBef>
                <a:spcPts val="615"/>
              </a:spcBef>
              <a:buClr>
                <a:srgbClr val="A9A57C"/>
              </a:buClr>
              <a:buFont typeface="Arial"/>
              <a:buChar char="•"/>
              <a:tabLst>
                <a:tab pos="377825" algn="l"/>
              </a:tabLst>
            </a:pPr>
            <a:r>
              <a:rPr sz="2550" b="1" spc="-10" dirty="0">
                <a:solidFill>
                  <a:srgbClr val="2F2B20"/>
                </a:solidFill>
                <a:latin typeface="Arial"/>
                <a:cs typeface="Arial"/>
              </a:rPr>
              <a:t>LibreOffice </a:t>
            </a:r>
            <a:r>
              <a:rPr sz="2550" spc="-135" dirty="0">
                <a:solidFill>
                  <a:srgbClr val="2F2B20"/>
                </a:solidFill>
                <a:latin typeface="Arial"/>
                <a:cs typeface="Arial"/>
              </a:rPr>
              <a:t>– </a:t>
            </a:r>
            <a:r>
              <a:rPr sz="2550" spc="25" dirty="0">
                <a:solidFill>
                  <a:srgbClr val="2F2B20"/>
                </a:solidFill>
                <a:latin typeface="Arial"/>
                <a:cs typeface="Arial"/>
              </a:rPr>
              <a:t>for</a:t>
            </a:r>
            <a:r>
              <a:rPr sz="2550" spc="105" dirty="0">
                <a:solidFill>
                  <a:srgbClr val="2F2B20"/>
                </a:solidFill>
                <a:latin typeface="Arial"/>
                <a:cs typeface="Arial"/>
              </a:rPr>
              <a:t> </a:t>
            </a:r>
            <a:r>
              <a:rPr sz="2550" spc="-50" dirty="0">
                <a:solidFill>
                  <a:srgbClr val="2F2B20"/>
                </a:solidFill>
                <a:latin typeface="Arial"/>
                <a:cs typeface="Arial"/>
              </a:rPr>
              <a:t>WYSIWYG</a:t>
            </a:r>
            <a:endParaRPr lang="en-US" sz="2550" spc="-50" dirty="0">
              <a:solidFill>
                <a:srgbClr val="2F2B20"/>
              </a:solidFill>
              <a:latin typeface="Arial"/>
              <a:cs typeface="Arial"/>
            </a:endParaRPr>
          </a:p>
          <a:p>
            <a:pPr marL="377825" indent="-243840">
              <a:lnSpc>
                <a:spcPct val="100000"/>
              </a:lnSpc>
              <a:spcBef>
                <a:spcPts val="615"/>
              </a:spcBef>
              <a:buClr>
                <a:srgbClr val="A9A57C"/>
              </a:buClr>
              <a:buFont typeface="Arial"/>
              <a:buChar char="•"/>
              <a:tabLst>
                <a:tab pos="377825" algn="l"/>
              </a:tabLst>
            </a:pPr>
            <a:r>
              <a:rPr lang="en-US" sz="2550" spc="-50" dirty="0">
                <a:solidFill>
                  <a:srgbClr val="2F2B20"/>
                </a:solidFill>
                <a:latin typeface="Arial"/>
                <a:cs typeface="Arial"/>
              </a:rPr>
              <a:t>Use a local editor via an SFTP program to remotely edit files.</a:t>
            </a:r>
            <a:endParaRPr sz="2550" dirty="0">
              <a:latin typeface="Arial"/>
              <a:cs typeface="Arial"/>
            </a:endParaRPr>
          </a:p>
        </p:txBody>
      </p:sp>
      <p:sp>
        <p:nvSpPr>
          <p:cNvPr id="8" name="object 2">
            <a:extLst>
              <a:ext uri="{FF2B5EF4-FFF2-40B4-BE49-F238E27FC236}">
                <a16:creationId xmlns:a16="http://schemas.microsoft.com/office/drawing/2014/main" id="{0A319F2C-80E6-4123-87D9-97E24BBFF807}"/>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File Editing</a:t>
            </a:r>
          </a:p>
        </p:txBody>
      </p:sp>
      <p:sp>
        <p:nvSpPr>
          <p:cNvPr id="2" name="Date Placeholder 1">
            <a:extLst>
              <a:ext uri="{FF2B5EF4-FFF2-40B4-BE49-F238E27FC236}">
                <a16:creationId xmlns:a16="http://schemas.microsoft.com/office/drawing/2014/main" id="{1B6D7CAD-7D74-4C11-8B98-A5A209124F0F}"/>
              </a:ext>
            </a:extLst>
          </p:cNvPr>
          <p:cNvSpPr>
            <a:spLocks noGrp="1"/>
          </p:cNvSpPr>
          <p:nvPr>
            <p:ph type="dt" sz="half" idx="10"/>
          </p:nvPr>
        </p:nvSpPr>
        <p:spPr/>
        <p:txBody>
          <a:bodyPr/>
          <a:lstStyle/>
          <a:p>
            <a:fld id="{BB3211DF-F661-42BB-8FF4-068CF1772BD1}" type="datetime1">
              <a:rPr lang="en-US" smtClean="0"/>
              <a:t>5/18/2021</a:t>
            </a:fld>
            <a:endParaRPr lang="en-US" dirty="0"/>
          </a:p>
        </p:txBody>
      </p:sp>
      <p:sp>
        <p:nvSpPr>
          <p:cNvPr id="3" name="Footer Placeholder 2">
            <a:extLst>
              <a:ext uri="{FF2B5EF4-FFF2-40B4-BE49-F238E27FC236}">
                <a16:creationId xmlns:a16="http://schemas.microsoft.com/office/drawing/2014/main" id="{00850EB6-8623-4D48-9A31-F6302FFF470A}"/>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3CB126F4-E932-4AFC-8629-6148EA65F252}"/>
              </a:ext>
            </a:extLst>
          </p:cNvPr>
          <p:cNvSpPr>
            <a:spLocks noGrp="1"/>
          </p:cNvSpPr>
          <p:nvPr>
            <p:ph type="sldNum" sz="quarter" idx="12"/>
          </p:nvPr>
        </p:nvSpPr>
        <p:spPr/>
        <p:txBody>
          <a:bodyPr/>
          <a:lstStyle/>
          <a:p>
            <a:fld id="{DD321DBF-325B-3546-BAAF-4F6E3B3181FF}" type="slidenum">
              <a:rPr lang="en-US" smtClean="0"/>
              <a:pPr/>
              <a:t>21</a:t>
            </a:fld>
            <a:endParaRPr lang="en-US" dirty="0"/>
          </a:p>
        </p:txBody>
      </p:sp>
    </p:spTree>
    <p:extLst>
      <p:ext uri="{BB962C8B-B14F-4D97-AF65-F5344CB8AC3E}">
        <p14:creationId xmlns:p14="http://schemas.microsoft.com/office/powerpoint/2010/main" val="309584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2" y="1560329"/>
            <a:ext cx="3589097" cy="407162"/>
          </a:xfrm>
          <a:prstGeom prst="rect">
            <a:avLst/>
          </a:prstGeom>
        </p:spPr>
        <p:txBody>
          <a:bodyPr vert="horz" wrap="square" lIns="0" tIns="14604" rIns="0" bIns="0" rtlCol="0">
            <a:spAutoFit/>
          </a:bodyPr>
          <a:lstStyle/>
          <a:p>
            <a:pPr marL="255904" indent="-243204">
              <a:lnSpc>
                <a:spcPct val="100000"/>
              </a:lnSpc>
              <a:spcBef>
                <a:spcPts val="114"/>
              </a:spcBef>
              <a:buClr>
                <a:srgbClr val="A9A57C"/>
              </a:buClr>
              <a:buChar char="•"/>
              <a:tabLst>
                <a:tab pos="256540" algn="l"/>
              </a:tabLst>
            </a:pPr>
            <a:r>
              <a:rPr sz="2550" spc="0" dirty="0">
                <a:solidFill>
                  <a:srgbClr val="2F2B20"/>
                </a:solidFill>
                <a:latin typeface="Arial"/>
                <a:cs typeface="Arial"/>
              </a:rPr>
              <a:t>3 </a:t>
            </a:r>
            <a:r>
              <a:rPr sz="2550" dirty="0">
                <a:solidFill>
                  <a:srgbClr val="2F2B20"/>
                </a:solidFill>
                <a:latin typeface="Arial"/>
                <a:cs typeface="Arial"/>
              </a:rPr>
              <a:t>classes </a:t>
            </a:r>
            <a:r>
              <a:rPr sz="2550" spc="40" dirty="0">
                <a:solidFill>
                  <a:srgbClr val="2F2B20"/>
                </a:solidFill>
                <a:latin typeface="Arial"/>
                <a:cs typeface="Arial"/>
              </a:rPr>
              <a:t>of</a:t>
            </a:r>
            <a:r>
              <a:rPr sz="2550" spc="-105" dirty="0">
                <a:solidFill>
                  <a:srgbClr val="2F2B20"/>
                </a:solidFill>
                <a:latin typeface="Arial"/>
                <a:cs typeface="Arial"/>
              </a:rPr>
              <a:t> </a:t>
            </a:r>
            <a:r>
              <a:rPr sz="2550" spc="-10" dirty="0">
                <a:solidFill>
                  <a:srgbClr val="2F2B20"/>
                </a:solidFill>
                <a:latin typeface="Arial"/>
                <a:cs typeface="Arial"/>
              </a:rPr>
              <a:t>users:</a:t>
            </a:r>
            <a:endParaRPr sz="2550">
              <a:latin typeface="Arial"/>
              <a:cs typeface="Arial"/>
            </a:endParaRPr>
          </a:p>
        </p:txBody>
      </p:sp>
      <p:sp>
        <p:nvSpPr>
          <p:cNvPr id="7" name="object 7"/>
          <p:cNvSpPr txBox="1"/>
          <p:nvPr/>
        </p:nvSpPr>
        <p:spPr>
          <a:xfrm>
            <a:off x="3251795" y="1971169"/>
            <a:ext cx="1983509" cy="370614"/>
          </a:xfrm>
          <a:prstGeom prst="rect">
            <a:avLst/>
          </a:prstGeom>
        </p:spPr>
        <p:txBody>
          <a:bodyPr vert="horz" wrap="square" lIns="0" tIns="16510" rIns="0" bIns="0" rtlCol="0">
            <a:spAutoFit/>
          </a:bodyPr>
          <a:lstStyle/>
          <a:p>
            <a:pPr marL="12700">
              <a:lnSpc>
                <a:spcPct val="100000"/>
              </a:lnSpc>
              <a:spcBef>
                <a:spcPts val="130"/>
              </a:spcBef>
            </a:pPr>
            <a:r>
              <a:rPr sz="2300" i="1" spc="-55" dirty="0">
                <a:solidFill>
                  <a:srgbClr val="2F2B20"/>
                </a:solidFill>
                <a:latin typeface="Arial"/>
                <a:cs typeface="Arial"/>
              </a:rPr>
              <a:t>aka</a:t>
            </a:r>
            <a:r>
              <a:rPr sz="2300" i="1" spc="-45" dirty="0">
                <a:solidFill>
                  <a:srgbClr val="2F2B20"/>
                </a:solidFill>
                <a:latin typeface="Arial"/>
                <a:cs typeface="Arial"/>
              </a:rPr>
              <a:t> </a:t>
            </a:r>
            <a:r>
              <a:rPr sz="2300" i="1" spc="85" dirty="0">
                <a:solidFill>
                  <a:srgbClr val="2F2B20"/>
                </a:solidFill>
                <a:latin typeface="Arial"/>
                <a:cs typeface="Arial"/>
              </a:rPr>
              <a:t>“owner”</a:t>
            </a:r>
            <a:endParaRPr sz="2300">
              <a:latin typeface="Arial"/>
              <a:cs typeface="Arial"/>
            </a:endParaRPr>
          </a:p>
        </p:txBody>
      </p:sp>
      <p:sp>
        <p:nvSpPr>
          <p:cNvPr id="8" name="object 8"/>
          <p:cNvSpPr txBox="1"/>
          <p:nvPr/>
        </p:nvSpPr>
        <p:spPr>
          <a:xfrm>
            <a:off x="1409778" y="1907610"/>
            <a:ext cx="1831109" cy="1305486"/>
          </a:xfrm>
          <a:prstGeom prst="rect">
            <a:avLst/>
          </a:prstGeom>
        </p:spPr>
        <p:txBody>
          <a:bodyPr vert="horz" wrap="square" lIns="0" tIns="88900" rIns="0" bIns="0" rtlCol="0">
            <a:spAutoFit/>
          </a:bodyPr>
          <a:lstStyle/>
          <a:p>
            <a:pPr marL="255904" indent="-243204">
              <a:lnSpc>
                <a:spcPct val="100000"/>
              </a:lnSpc>
              <a:spcBef>
                <a:spcPts val="700"/>
              </a:spcBef>
              <a:buClr>
                <a:srgbClr val="9CBEBD"/>
              </a:buClr>
              <a:buChar char="•"/>
              <a:tabLst>
                <a:tab pos="255904" algn="l"/>
                <a:tab pos="256540" algn="l"/>
              </a:tabLst>
            </a:pPr>
            <a:r>
              <a:rPr sz="2300" spc="0" dirty="0">
                <a:solidFill>
                  <a:srgbClr val="2F2B20"/>
                </a:solidFill>
                <a:latin typeface="Arial"/>
                <a:cs typeface="Arial"/>
              </a:rPr>
              <a:t>User</a:t>
            </a:r>
            <a:r>
              <a:rPr sz="2300" spc="-40" dirty="0">
                <a:solidFill>
                  <a:srgbClr val="2F2B20"/>
                </a:solidFill>
                <a:latin typeface="Arial"/>
                <a:cs typeface="Arial"/>
              </a:rPr>
              <a:t> </a:t>
            </a:r>
            <a:r>
              <a:rPr sz="2300" spc="-105" dirty="0">
                <a:solidFill>
                  <a:srgbClr val="2F2B20"/>
                </a:solidFill>
                <a:latin typeface="Arial"/>
                <a:cs typeface="Arial"/>
              </a:rPr>
              <a:t>(u)</a:t>
            </a:r>
            <a:endParaRPr sz="2300" dirty="0">
              <a:latin typeface="Arial"/>
              <a:cs typeface="Arial"/>
            </a:endParaRPr>
          </a:p>
          <a:p>
            <a:pPr marL="255904" indent="-243204">
              <a:lnSpc>
                <a:spcPct val="100000"/>
              </a:lnSpc>
              <a:spcBef>
                <a:spcPts val="605"/>
              </a:spcBef>
              <a:buClr>
                <a:srgbClr val="9CBEBD"/>
              </a:buClr>
              <a:buChar char="•"/>
              <a:tabLst>
                <a:tab pos="255904" algn="l"/>
                <a:tab pos="256540" algn="l"/>
              </a:tabLst>
            </a:pPr>
            <a:r>
              <a:rPr sz="2300" spc="25" dirty="0">
                <a:solidFill>
                  <a:srgbClr val="2F2B20"/>
                </a:solidFill>
                <a:latin typeface="Arial"/>
                <a:cs typeface="Arial"/>
              </a:rPr>
              <a:t>Group</a:t>
            </a:r>
            <a:r>
              <a:rPr sz="2300" spc="-40" dirty="0">
                <a:solidFill>
                  <a:srgbClr val="2F2B20"/>
                </a:solidFill>
                <a:latin typeface="Arial"/>
                <a:cs typeface="Arial"/>
              </a:rPr>
              <a:t> </a:t>
            </a:r>
            <a:r>
              <a:rPr sz="2300" spc="-90" dirty="0">
                <a:solidFill>
                  <a:srgbClr val="2F2B20"/>
                </a:solidFill>
                <a:latin typeface="Arial"/>
                <a:cs typeface="Arial"/>
              </a:rPr>
              <a:t>(g)</a:t>
            </a:r>
            <a:endParaRPr sz="2300" dirty="0">
              <a:latin typeface="Arial"/>
              <a:cs typeface="Arial"/>
            </a:endParaRPr>
          </a:p>
          <a:p>
            <a:pPr marL="255904" indent="-243204">
              <a:lnSpc>
                <a:spcPct val="100000"/>
              </a:lnSpc>
              <a:spcBef>
                <a:spcPts val="605"/>
              </a:spcBef>
              <a:buClr>
                <a:srgbClr val="9CBEBD"/>
              </a:buClr>
              <a:buChar char="•"/>
              <a:tabLst>
                <a:tab pos="255904" algn="l"/>
                <a:tab pos="256540" algn="l"/>
              </a:tabLst>
            </a:pPr>
            <a:r>
              <a:rPr sz="2300" spc="10" dirty="0">
                <a:solidFill>
                  <a:srgbClr val="2F2B20"/>
                </a:solidFill>
                <a:latin typeface="Arial"/>
                <a:cs typeface="Arial"/>
              </a:rPr>
              <a:t>Other</a:t>
            </a:r>
            <a:r>
              <a:rPr sz="2300" spc="-35" dirty="0">
                <a:solidFill>
                  <a:srgbClr val="2F2B20"/>
                </a:solidFill>
                <a:latin typeface="Arial"/>
                <a:cs typeface="Arial"/>
              </a:rPr>
              <a:t> </a:t>
            </a:r>
            <a:r>
              <a:rPr sz="2300" spc="-90" dirty="0">
                <a:solidFill>
                  <a:srgbClr val="2F2B20"/>
                </a:solidFill>
                <a:latin typeface="Arial"/>
                <a:cs typeface="Arial"/>
              </a:rPr>
              <a:t>(o)</a:t>
            </a:r>
            <a:endParaRPr sz="2300" dirty="0">
              <a:latin typeface="Arial"/>
              <a:cs typeface="Arial"/>
            </a:endParaRPr>
          </a:p>
        </p:txBody>
      </p:sp>
      <p:sp>
        <p:nvSpPr>
          <p:cNvPr id="9" name="object 9"/>
          <p:cNvSpPr txBox="1"/>
          <p:nvPr/>
        </p:nvSpPr>
        <p:spPr>
          <a:xfrm>
            <a:off x="1026212" y="3244800"/>
            <a:ext cx="4406515" cy="1782539"/>
          </a:xfrm>
          <a:prstGeom prst="rect">
            <a:avLst/>
          </a:prstGeom>
        </p:spPr>
        <p:txBody>
          <a:bodyPr vert="horz" wrap="square" lIns="0" tIns="96520" rIns="0" bIns="0" rtlCol="0">
            <a:spAutoFit/>
          </a:bodyPr>
          <a:lstStyle/>
          <a:p>
            <a:pPr marL="255904" indent="-243204">
              <a:lnSpc>
                <a:spcPct val="100000"/>
              </a:lnSpc>
              <a:spcBef>
                <a:spcPts val="760"/>
              </a:spcBef>
              <a:buClr>
                <a:srgbClr val="A9A57C"/>
              </a:buClr>
              <a:buChar char="•"/>
              <a:tabLst>
                <a:tab pos="256540" algn="l"/>
              </a:tabLst>
            </a:pPr>
            <a:r>
              <a:rPr sz="2550" spc="0" dirty="0">
                <a:solidFill>
                  <a:srgbClr val="2F2B20"/>
                </a:solidFill>
                <a:latin typeface="Arial"/>
                <a:cs typeface="Arial"/>
              </a:rPr>
              <a:t>3 </a:t>
            </a:r>
            <a:r>
              <a:rPr sz="2550" spc="25" dirty="0">
                <a:solidFill>
                  <a:srgbClr val="2F2B20"/>
                </a:solidFill>
                <a:latin typeface="Arial"/>
                <a:cs typeface="Arial"/>
              </a:rPr>
              <a:t>types </a:t>
            </a:r>
            <a:r>
              <a:rPr sz="2550" spc="40" dirty="0">
                <a:solidFill>
                  <a:srgbClr val="2F2B20"/>
                </a:solidFill>
                <a:latin typeface="Arial"/>
                <a:cs typeface="Arial"/>
              </a:rPr>
              <a:t>of</a:t>
            </a:r>
            <a:r>
              <a:rPr sz="2550" spc="-105" dirty="0">
                <a:solidFill>
                  <a:srgbClr val="2F2B20"/>
                </a:solidFill>
                <a:latin typeface="Arial"/>
                <a:cs typeface="Arial"/>
              </a:rPr>
              <a:t> </a:t>
            </a:r>
            <a:r>
              <a:rPr sz="2550" spc="5" dirty="0">
                <a:solidFill>
                  <a:srgbClr val="2F2B20"/>
                </a:solidFill>
                <a:latin typeface="Arial"/>
                <a:cs typeface="Arial"/>
              </a:rPr>
              <a:t>permissions:</a:t>
            </a:r>
            <a:endParaRPr sz="2550" dirty="0">
              <a:latin typeface="Arial"/>
              <a:cs typeface="Arial"/>
            </a:endParaRPr>
          </a:p>
          <a:p>
            <a:pPr marL="572135" lvl="1" indent="-243204">
              <a:lnSpc>
                <a:spcPct val="100000"/>
              </a:lnSpc>
              <a:spcBef>
                <a:spcPts val="625"/>
              </a:spcBef>
              <a:buClr>
                <a:srgbClr val="9CBEBD"/>
              </a:buClr>
              <a:buChar char="•"/>
              <a:tabLst>
                <a:tab pos="572135" algn="l"/>
                <a:tab pos="572770" algn="l"/>
              </a:tabLst>
            </a:pPr>
            <a:r>
              <a:rPr sz="2300" dirty="0">
                <a:solidFill>
                  <a:srgbClr val="2F2B20"/>
                </a:solidFill>
                <a:latin typeface="Arial"/>
                <a:cs typeface="Arial"/>
              </a:rPr>
              <a:t>Read</a:t>
            </a:r>
            <a:r>
              <a:rPr sz="2300" spc="0" dirty="0">
                <a:solidFill>
                  <a:srgbClr val="2F2B20"/>
                </a:solidFill>
                <a:latin typeface="Arial"/>
                <a:cs typeface="Arial"/>
              </a:rPr>
              <a:t> </a:t>
            </a:r>
            <a:r>
              <a:rPr sz="2300" spc="-105" dirty="0">
                <a:solidFill>
                  <a:srgbClr val="2F2B20"/>
                </a:solidFill>
                <a:latin typeface="Arial"/>
                <a:cs typeface="Arial"/>
              </a:rPr>
              <a:t>(r)</a:t>
            </a:r>
            <a:endParaRPr sz="2300" dirty="0">
              <a:latin typeface="Arial"/>
              <a:cs typeface="Arial"/>
            </a:endParaRPr>
          </a:p>
          <a:p>
            <a:pPr marL="572135" lvl="1" indent="-243204">
              <a:lnSpc>
                <a:spcPct val="100000"/>
              </a:lnSpc>
              <a:spcBef>
                <a:spcPts val="605"/>
              </a:spcBef>
              <a:buClr>
                <a:srgbClr val="9CBEBD"/>
              </a:buClr>
              <a:buChar char="•"/>
              <a:tabLst>
                <a:tab pos="572135" algn="l"/>
                <a:tab pos="572770" algn="l"/>
              </a:tabLst>
            </a:pPr>
            <a:r>
              <a:rPr sz="2300" spc="0" dirty="0">
                <a:solidFill>
                  <a:srgbClr val="2F2B20"/>
                </a:solidFill>
                <a:latin typeface="Arial"/>
                <a:cs typeface="Arial"/>
              </a:rPr>
              <a:t>Write</a:t>
            </a:r>
            <a:r>
              <a:rPr sz="2300" spc="15" dirty="0">
                <a:solidFill>
                  <a:srgbClr val="2F2B20"/>
                </a:solidFill>
                <a:latin typeface="Arial"/>
                <a:cs typeface="Arial"/>
              </a:rPr>
              <a:t> </a:t>
            </a:r>
            <a:r>
              <a:rPr sz="2300" spc="-75" dirty="0">
                <a:solidFill>
                  <a:srgbClr val="2F2B20"/>
                </a:solidFill>
                <a:latin typeface="Arial"/>
                <a:cs typeface="Arial"/>
              </a:rPr>
              <a:t>(w)</a:t>
            </a:r>
            <a:endParaRPr sz="2300" dirty="0">
              <a:latin typeface="Arial"/>
              <a:cs typeface="Arial"/>
            </a:endParaRPr>
          </a:p>
          <a:p>
            <a:pPr marL="572135" lvl="1" indent="-243204">
              <a:lnSpc>
                <a:spcPct val="100000"/>
              </a:lnSpc>
              <a:spcBef>
                <a:spcPts val="605"/>
              </a:spcBef>
              <a:buClr>
                <a:srgbClr val="9CBEBD"/>
              </a:buClr>
              <a:buChar char="•"/>
              <a:tabLst>
                <a:tab pos="572135" algn="l"/>
                <a:tab pos="572770" algn="l"/>
              </a:tabLst>
            </a:pPr>
            <a:r>
              <a:rPr sz="2300" spc="10" dirty="0">
                <a:solidFill>
                  <a:srgbClr val="2F2B20"/>
                </a:solidFill>
                <a:latin typeface="Arial"/>
                <a:cs typeface="Arial"/>
              </a:rPr>
              <a:t>Execute </a:t>
            </a:r>
            <a:r>
              <a:rPr sz="2300" spc="-90" dirty="0">
                <a:solidFill>
                  <a:srgbClr val="2F2B20"/>
                </a:solidFill>
                <a:latin typeface="Arial"/>
                <a:cs typeface="Arial"/>
              </a:rPr>
              <a:t>(x)</a:t>
            </a:r>
            <a:endParaRPr sz="3400" dirty="0">
              <a:latin typeface="Times New Roman"/>
              <a:cs typeface="Times New Roman"/>
            </a:endParaRPr>
          </a:p>
        </p:txBody>
      </p:sp>
      <p:sp>
        <p:nvSpPr>
          <p:cNvPr id="11" name="object 2">
            <a:extLst>
              <a:ext uri="{FF2B5EF4-FFF2-40B4-BE49-F238E27FC236}">
                <a16:creationId xmlns:a16="http://schemas.microsoft.com/office/drawing/2014/main" id="{B092BD78-6C48-447A-A38A-84BDEEB1D763}"/>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Modes/Permissions</a:t>
            </a:r>
          </a:p>
        </p:txBody>
      </p:sp>
      <p:sp>
        <p:nvSpPr>
          <p:cNvPr id="2" name="Date Placeholder 1">
            <a:extLst>
              <a:ext uri="{FF2B5EF4-FFF2-40B4-BE49-F238E27FC236}">
                <a16:creationId xmlns:a16="http://schemas.microsoft.com/office/drawing/2014/main" id="{38795203-7D8C-4555-8227-20A15B84F932}"/>
              </a:ext>
            </a:extLst>
          </p:cNvPr>
          <p:cNvSpPr>
            <a:spLocks noGrp="1"/>
          </p:cNvSpPr>
          <p:nvPr>
            <p:ph type="dt" sz="half" idx="10"/>
          </p:nvPr>
        </p:nvSpPr>
        <p:spPr/>
        <p:txBody>
          <a:bodyPr/>
          <a:lstStyle/>
          <a:p>
            <a:fld id="{E3BE167F-71EA-4F69-B65B-9710537CA67B}" type="datetime1">
              <a:rPr lang="en-US" smtClean="0"/>
              <a:t>5/18/2021</a:t>
            </a:fld>
            <a:endParaRPr lang="en-US" dirty="0"/>
          </a:p>
        </p:txBody>
      </p:sp>
      <p:sp>
        <p:nvSpPr>
          <p:cNvPr id="3" name="Footer Placeholder 2">
            <a:extLst>
              <a:ext uri="{FF2B5EF4-FFF2-40B4-BE49-F238E27FC236}">
                <a16:creationId xmlns:a16="http://schemas.microsoft.com/office/drawing/2014/main" id="{4A22D8B3-A680-451A-9F98-59371D617534}"/>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9586AD96-AC53-4BAF-ACA9-02EAF83B5248}"/>
              </a:ext>
            </a:extLst>
          </p:cNvPr>
          <p:cNvSpPr>
            <a:spLocks noGrp="1"/>
          </p:cNvSpPr>
          <p:nvPr>
            <p:ph type="sldNum" sz="quarter" idx="12"/>
          </p:nvPr>
        </p:nvSpPr>
        <p:spPr/>
        <p:txBody>
          <a:bodyPr/>
          <a:lstStyle/>
          <a:p>
            <a:fld id="{DD321DBF-325B-3546-BAAF-4F6E3B3181FF}" type="slidenum">
              <a:rPr lang="en-US" smtClean="0"/>
              <a:pPr/>
              <a:t>22</a:t>
            </a:fld>
            <a:endParaRPr lang="en-US" dirty="0"/>
          </a:p>
        </p:txBody>
      </p:sp>
    </p:spTree>
    <p:extLst>
      <p:ext uri="{BB962C8B-B14F-4D97-AF65-F5344CB8AC3E}">
        <p14:creationId xmlns:p14="http://schemas.microsoft.com/office/powerpoint/2010/main" val="291481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838200" y="1330653"/>
            <a:ext cx="9328304" cy="4692950"/>
          </a:xfrm>
          <a:prstGeom prst="rect">
            <a:avLst/>
          </a:prstGeom>
        </p:spPr>
        <p:txBody>
          <a:bodyPr vert="horz" wrap="square" lIns="0" tIns="14604" rIns="0" bIns="0" rtlCol="0">
            <a:spAutoFit/>
          </a:bodyPr>
          <a:lstStyle/>
          <a:p>
            <a:pPr marL="377825" indent="-243840">
              <a:lnSpc>
                <a:spcPct val="100000"/>
              </a:lnSpc>
              <a:spcBef>
                <a:spcPts val="114"/>
              </a:spcBef>
              <a:buClr>
                <a:srgbClr val="A9A57C"/>
              </a:buClr>
              <a:buFont typeface="Arial"/>
              <a:buChar char="•"/>
              <a:tabLst>
                <a:tab pos="377825" algn="l"/>
              </a:tabLst>
            </a:pPr>
            <a:r>
              <a:rPr sz="2550" dirty="0">
                <a:solidFill>
                  <a:srgbClr val="2F2B20"/>
                </a:solidFill>
                <a:latin typeface="Courier New"/>
                <a:cs typeface="Courier New"/>
              </a:rPr>
              <a:t>chmod</a:t>
            </a:r>
            <a:r>
              <a:rPr sz="2550" spc="-855" dirty="0">
                <a:solidFill>
                  <a:srgbClr val="2F2B20"/>
                </a:solidFill>
                <a:latin typeface="Courier New"/>
                <a:cs typeface="Courier New"/>
              </a:rPr>
              <a:t> </a:t>
            </a:r>
            <a:r>
              <a:rPr sz="2550" spc="0" dirty="0">
                <a:solidFill>
                  <a:srgbClr val="2F2B20"/>
                </a:solidFill>
                <a:latin typeface="Arial"/>
                <a:cs typeface="Arial"/>
              </a:rPr>
              <a:t>changes </a:t>
            </a:r>
            <a:r>
              <a:rPr sz="2550" spc="25" dirty="0">
                <a:solidFill>
                  <a:srgbClr val="2F2B20"/>
                </a:solidFill>
                <a:latin typeface="Arial"/>
                <a:cs typeface="Arial"/>
              </a:rPr>
              <a:t>modes:</a:t>
            </a:r>
            <a:endParaRPr sz="2550" dirty="0">
              <a:latin typeface="Arial"/>
              <a:cs typeface="Arial"/>
            </a:endParaRPr>
          </a:p>
          <a:p>
            <a:pPr>
              <a:lnSpc>
                <a:spcPct val="100000"/>
              </a:lnSpc>
              <a:spcBef>
                <a:spcPts val="35"/>
              </a:spcBef>
            </a:pPr>
            <a:endParaRPr sz="3800" dirty="0">
              <a:latin typeface="Times New Roman"/>
              <a:cs typeface="Times New Roman"/>
            </a:endParaRPr>
          </a:p>
          <a:p>
            <a:pPr marL="12700">
              <a:lnSpc>
                <a:spcPct val="100000"/>
              </a:lnSpc>
            </a:pPr>
            <a:r>
              <a:rPr sz="2550" spc="-165" dirty="0">
                <a:solidFill>
                  <a:srgbClr val="2F2B20"/>
                </a:solidFill>
                <a:latin typeface="Arial"/>
                <a:cs typeface="Arial"/>
              </a:rPr>
              <a:t>To </a:t>
            </a:r>
            <a:r>
              <a:rPr sz="2550" spc="40" dirty="0">
                <a:solidFill>
                  <a:srgbClr val="2F2B20"/>
                </a:solidFill>
                <a:latin typeface="Arial"/>
                <a:cs typeface="Arial"/>
              </a:rPr>
              <a:t>add </a:t>
            </a:r>
            <a:r>
              <a:rPr sz="2550" spc="25" dirty="0">
                <a:solidFill>
                  <a:srgbClr val="2F2B20"/>
                </a:solidFill>
                <a:latin typeface="Arial"/>
                <a:cs typeface="Arial"/>
              </a:rPr>
              <a:t>write </a:t>
            </a:r>
            <a:r>
              <a:rPr sz="2550" spc="10" dirty="0">
                <a:solidFill>
                  <a:srgbClr val="2F2B20"/>
                </a:solidFill>
                <a:latin typeface="Arial"/>
                <a:cs typeface="Arial"/>
              </a:rPr>
              <a:t>and </a:t>
            </a:r>
            <a:r>
              <a:rPr sz="2550" spc="5" dirty="0">
                <a:solidFill>
                  <a:srgbClr val="2F2B20"/>
                </a:solidFill>
                <a:latin typeface="Arial"/>
                <a:cs typeface="Arial"/>
              </a:rPr>
              <a:t>execute </a:t>
            </a:r>
            <a:r>
              <a:rPr sz="2550" spc="10" dirty="0">
                <a:solidFill>
                  <a:srgbClr val="2F2B20"/>
                </a:solidFill>
                <a:latin typeface="Arial"/>
                <a:cs typeface="Arial"/>
              </a:rPr>
              <a:t>permission </a:t>
            </a:r>
            <a:r>
              <a:rPr sz="2550" spc="25" dirty="0">
                <a:solidFill>
                  <a:srgbClr val="2F2B20"/>
                </a:solidFill>
                <a:latin typeface="Arial"/>
                <a:cs typeface="Arial"/>
              </a:rPr>
              <a:t>for </a:t>
            </a:r>
            <a:r>
              <a:rPr sz="2550" spc="5" dirty="0">
                <a:solidFill>
                  <a:srgbClr val="2F2B20"/>
                </a:solidFill>
                <a:latin typeface="Arial"/>
                <a:cs typeface="Arial"/>
              </a:rPr>
              <a:t>your</a:t>
            </a:r>
            <a:r>
              <a:rPr sz="2550" spc="-60" dirty="0">
                <a:solidFill>
                  <a:srgbClr val="2F2B20"/>
                </a:solidFill>
                <a:latin typeface="Arial"/>
                <a:cs typeface="Arial"/>
              </a:rPr>
              <a:t> </a:t>
            </a:r>
            <a:r>
              <a:rPr sz="2550" spc="15" dirty="0">
                <a:solidFill>
                  <a:srgbClr val="2F2B20"/>
                </a:solidFill>
                <a:latin typeface="Arial"/>
                <a:cs typeface="Arial"/>
              </a:rPr>
              <a:t>group:</a:t>
            </a:r>
            <a:endParaRPr sz="2550" dirty="0">
              <a:latin typeface="Arial"/>
              <a:cs typeface="Arial"/>
            </a:endParaRPr>
          </a:p>
          <a:p>
            <a:pPr marL="401320">
              <a:lnSpc>
                <a:spcPct val="100000"/>
              </a:lnSpc>
              <a:spcBef>
                <a:spcPts val="509"/>
              </a:spcBef>
            </a:pPr>
            <a:r>
              <a:rPr sz="2550" dirty="0">
                <a:solidFill>
                  <a:srgbClr val="2F2B20"/>
                </a:solidFill>
                <a:latin typeface="Courier New"/>
                <a:cs typeface="Courier New"/>
              </a:rPr>
              <a:t>chmod g+wx</a:t>
            </a:r>
            <a:r>
              <a:rPr sz="2550" spc="-30" dirty="0">
                <a:solidFill>
                  <a:srgbClr val="2F2B20"/>
                </a:solidFill>
                <a:latin typeface="Courier New"/>
                <a:cs typeface="Courier New"/>
              </a:rPr>
              <a:t> </a:t>
            </a:r>
            <a:r>
              <a:rPr sz="2550" dirty="0">
                <a:solidFill>
                  <a:srgbClr val="2F2B20"/>
                </a:solidFill>
                <a:latin typeface="Courier New"/>
                <a:cs typeface="Courier New"/>
              </a:rPr>
              <a:t>filename</a:t>
            </a:r>
            <a:endParaRPr sz="2550" dirty="0">
              <a:latin typeface="Courier New"/>
              <a:cs typeface="Courier New"/>
            </a:endParaRPr>
          </a:p>
          <a:p>
            <a:pPr>
              <a:lnSpc>
                <a:spcPct val="100000"/>
              </a:lnSpc>
            </a:pPr>
            <a:endParaRPr sz="2500" dirty="0">
              <a:latin typeface="Times New Roman"/>
              <a:cs typeface="Times New Roman"/>
            </a:endParaRPr>
          </a:p>
          <a:p>
            <a:pPr marL="12700">
              <a:lnSpc>
                <a:spcPct val="100000"/>
              </a:lnSpc>
              <a:spcBef>
                <a:spcPts val="1530"/>
              </a:spcBef>
            </a:pPr>
            <a:r>
              <a:rPr sz="2550" spc="-165" dirty="0">
                <a:solidFill>
                  <a:srgbClr val="2F2B20"/>
                </a:solidFill>
                <a:latin typeface="Arial"/>
                <a:cs typeface="Arial"/>
              </a:rPr>
              <a:t>To </a:t>
            </a:r>
            <a:r>
              <a:rPr sz="2550" spc="-10" dirty="0">
                <a:solidFill>
                  <a:srgbClr val="2F2B20"/>
                </a:solidFill>
                <a:latin typeface="Arial"/>
                <a:cs typeface="Arial"/>
              </a:rPr>
              <a:t>remove </a:t>
            </a:r>
            <a:r>
              <a:rPr sz="2550" spc="5" dirty="0">
                <a:solidFill>
                  <a:srgbClr val="2F2B20"/>
                </a:solidFill>
                <a:latin typeface="Arial"/>
                <a:cs typeface="Arial"/>
              </a:rPr>
              <a:t>execute </a:t>
            </a:r>
            <a:r>
              <a:rPr sz="2550" spc="10" dirty="0">
                <a:solidFill>
                  <a:srgbClr val="2F2B20"/>
                </a:solidFill>
                <a:latin typeface="Arial"/>
                <a:cs typeface="Arial"/>
              </a:rPr>
              <a:t>permission </a:t>
            </a:r>
            <a:r>
              <a:rPr sz="2550" spc="25" dirty="0">
                <a:solidFill>
                  <a:srgbClr val="2F2B20"/>
                </a:solidFill>
                <a:latin typeface="Arial"/>
                <a:cs typeface="Arial"/>
              </a:rPr>
              <a:t>for</a:t>
            </a:r>
            <a:r>
              <a:rPr sz="2550" spc="90" dirty="0">
                <a:solidFill>
                  <a:srgbClr val="2F2B20"/>
                </a:solidFill>
                <a:latin typeface="Arial"/>
                <a:cs typeface="Arial"/>
              </a:rPr>
              <a:t> </a:t>
            </a:r>
            <a:r>
              <a:rPr sz="2550" spc="5" dirty="0">
                <a:solidFill>
                  <a:srgbClr val="2F2B20"/>
                </a:solidFill>
                <a:latin typeface="Arial"/>
                <a:cs typeface="Arial"/>
              </a:rPr>
              <a:t>others:</a:t>
            </a:r>
            <a:endParaRPr sz="2550" dirty="0">
              <a:latin typeface="Arial"/>
              <a:cs typeface="Arial"/>
            </a:endParaRPr>
          </a:p>
          <a:p>
            <a:pPr marL="401320">
              <a:lnSpc>
                <a:spcPct val="100000"/>
              </a:lnSpc>
              <a:spcBef>
                <a:spcPts val="505"/>
              </a:spcBef>
            </a:pPr>
            <a:r>
              <a:rPr sz="2550" dirty="0">
                <a:solidFill>
                  <a:srgbClr val="2F2B20"/>
                </a:solidFill>
                <a:latin typeface="Courier New"/>
                <a:cs typeface="Courier New"/>
              </a:rPr>
              <a:t>chmod o-x</a:t>
            </a:r>
            <a:r>
              <a:rPr sz="2550" spc="-30" dirty="0">
                <a:solidFill>
                  <a:srgbClr val="2F2B20"/>
                </a:solidFill>
                <a:latin typeface="Courier New"/>
                <a:cs typeface="Courier New"/>
              </a:rPr>
              <a:t> </a:t>
            </a:r>
            <a:r>
              <a:rPr sz="2550" dirty="0">
                <a:solidFill>
                  <a:srgbClr val="2F2B20"/>
                </a:solidFill>
                <a:latin typeface="Courier New"/>
                <a:cs typeface="Courier New"/>
              </a:rPr>
              <a:t>filename</a:t>
            </a:r>
            <a:endParaRPr sz="2550" dirty="0">
              <a:latin typeface="Courier New"/>
              <a:cs typeface="Courier New"/>
            </a:endParaRPr>
          </a:p>
          <a:p>
            <a:pPr>
              <a:lnSpc>
                <a:spcPct val="100000"/>
              </a:lnSpc>
            </a:pPr>
            <a:endParaRPr sz="2500" dirty="0">
              <a:latin typeface="Times New Roman"/>
              <a:cs typeface="Times New Roman"/>
            </a:endParaRPr>
          </a:p>
          <a:p>
            <a:pPr marL="12700">
              <a:lnSpc>
                <a:spcPct val="100000"/>
              </a:lnSpc>
              <a:spcBef>
                <a:spcPts val="1535"/>
              </a:spcBef>
            </a:pPr>
            <a:r>
              <a:rPr sz="2550" spc="-165" dirty="0">
                <a:solidFill>
                  <a:srgbClr val="2F2B20"/>
                </a:solidFill>
                <a:latin typeface="Arial"/>
                <a:cs typeface="Arial"/>
              </a:rPr>
              <a:t>To </a:t>
            </a:r>
            <a:r>
              <a:rPr sz="2550" spc="10" dirty="0">
                <a:solidFill>
                  <a:srgbClr val="2F2B20"/>
                </a:solidFill>
                <a:latin typeface="Arial"/>
                <a:cs typeface="Arial"/>
              </a:rPr>
              <a:t>set only </a:t>
            </a:r>
            <a:r>
              <a:rPr sz="2550" spc="-15" dirty="0">
                <a:solidFill>
                  <a:srgbClr val="2F2B20"/>
                </a:solidFill>
                <a:latin typeface="Arial"/>
                <a:cs typeface="Arial"/>
              </a:rPr>
              <a:t>read </a:t>
            </a:r>
            <a:r>
              <a:rPr sz="2550" spc="10" dirty="0">
                <a:solidFill>
                  <a:srgbClr val="2F2B20"/>
                </a:solidFill>
                <a:latin typeface="Arial"/>
                <a:cs typeface="Arial"/>
              </a:rPr>
              <a:t>and </a:t>
            </a:r>
            <a:r>
              <a:rPr sz="2550" spc="5" dirty="0">
                <a:solidFill>
                  <a:srgbClr val="2F2B20"/>
                </a:solidFill>
                <a:latin typeface="Arial"/>
                <a:cs typeface="Arial"/>
              </a:rPr>
              <a:t>execute </a:t>
            </a:r>
            <a:r>
              <a:rPr sz="2550" spc="25" dirty="0">
                <a:solidFill>
                  <a:srgbClr val="2F2B20"/>
                </a:solidFill>
                <a:latin typeface="Arial"/>
                <a:cs typeface="Arial"/>
              </a:rPr>
              <a:t>for </a:t>
            </a:r>
            <a:r>
              <a:rPr sz="2550" spc="5" dirty="0">
                <a:solidFill>
                  <a:srgbClr val="2F2B20"/>
                </a:solidFill>
                <a:latin typeface="Arial"/>
                <a:cs typeface="Arial"/>
              </a:rPr>
              <a:t>your </a:t>
            </a:r>
            <a:r>
              <a:rPr sz="2550" spc="25" dirty="0">
                <a:solidFill>
                  <a:srgbClr val="2F2B20"/>
                </a:solidFill>
                <a:latin typeface="Arial"/>
                <a:cs typeface="Arial"/>
              </a:rPr>
              <a:t>group </a:t>
            </a:r>
            <a:r>
              <a:rPr sz="2550" spc="10" dirty="0">
                <a:solidFill>
                  <a:srgbClr val="2F2B20"/>
                </a:solidFill>
                <a:latin typeface="Arial"/>
                <a:cs typeface="Arial"/>
              </a:rPr>
              <a:t>and</a:t>
            </a:r>
            <a:r>
              <a:rPr sz="2550" spc="-55" dirty="0">
                <a:solidFill>
                  <a:srgbClr val="2F2B20"/>
                </a:solidFill>
                <a:latin typeface="Arial"/>
                <a:cs typeface="Arial"/>
              </a:rPr>
              <a:t> </a:t>
            </a:r>
            <a:r>
              <a:rPr sz="2550" spc="5" dirty="0">
                <a:solidFill>
                  <a:srgbClr val="2F2B20"/>
                </a:solidFill>
                <a:latin typeface="Arial"/>
                <a:cs typeface="Arial"/>
              </a:rPr>
              <a:t>others:</a:t>
            </a:r>
            <a:endParaRPr sz="2550" dirty="0">
              <a:latin typeface="Arial"/>
              <a:cs typeface="Arial"/>
            </a:endParaRPr>
          </a:p>
          <a:p>
            <a:pPr marL="401320">
              <a:lnSpc>
                <a:spcPct val="100000"/>
              </a:lnSpc>
              <a:spcBef>
                <a:spcPts val="505"/>
              </a:spcBef>
            </a:pPr>
            <a:r>
              <a:rPr sz="2550" dirty="0">
                <a:solidFill>
                  <a:srgbClr val="2F2B20"/>
                </a:solidFill>
                <a:latin typeface="Courier New"/>
                <a:cs typeface="Courier New"/>
              </a:rPr>
              <a:t>chmod go=rx</a:t>
            </a:r>
            <a:r>
              <a:rPr sz="2550" spc="-30" dirty="0">
                <a:solidFill>
                  <a:srgbClr val="2F2B20"/>
                </a:solidFill>
                <a:latin typeface="Courier New"/>
                <a:cs typeface="Courier New"/>
              </a:rPr>
              <a:t> </a:t>
            </a:r>
            <a:r>
              <a:rPr sz="2550" dirty="0">
                <a:solidFill>
                  <a:srgbClr val="2F2B20"/>
                </a:solidFill>
                <a:latin typeface="Courier New"/>
                <a:cs typeface="Courier New"/>
              </a:rPr>
              <a:t>filename</a:t>
            </a:r>
            <a:endParaRPr sz="2550" dirty="0">
              <a:latin typeface="Courier New"/>
              <a:cs typeface="Courier New"/>
            </a:endParaRPr>
          </a:p>
        </p:txBody>
      </p:sp>
      <p:sp>
        <p:nvSpPr>
          <p:cNvPr id="8" name="object 2">
            <a:extLst>
              <a:ext uri="{FF2B5EF4-FFF2-40B4-BE49-F238E27FC236}">
                <a16:creationId xmlns:a16="http://schemas.microsoft.com/office/drawing/2014/main" id="{2A1FF1A2-91C7-409D-91A4-32071AF1AB74}"/>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dirty="0">
                <a:latin typeface="Helvetica Light"/>
              </a:rPr>
              <a:t>Modes</a:t>
            </a:r>
          </a:p>
        </p:txBody>
      </p:sp>
      <p:sp>
        <p:nvSpPr>
          <p:cNvPr id="2" name="Date Placeholder 1">
            <a:extLst>
              <a:ext uri="{FF2B5EF4-FFF2-40B4-BE49-F238E27FC236}">
                <a16:creationId xmlns:a16="http://schemas.microsoft.com/office/drawing/2014/main" id="{60C29865-2DB5-40BD-9E6E-00E7068154EA}"/>
              </a:ext>
            </a:extLst>
          </p:cNvPr>
          <p:cNvSpPr>
            <a:spLocks noGrp="1"/>
          </p:cNvSpPr>
          <p:nvPr>
            <p:ph type="dt" sz="half" idx="10"/>
          </p:nvPr>
        </p:nvSpPr>
        <p:spPr/>
        <p:txBody>
          <a:bodyPr/>
          <a:lstStyle/>
          <a:p>
            <a:fld id="{672B59C1-E8D8-42E9-84FA-FDE31F244D8E}" type="datetime1">
              <a:rPr lang="en-US" smtClean="0"/>
              <a:t>5/18/2021</a:t>
            </a:fld>
            <a:endParaRPr lang="en-US" dirty="0"/>
          </a:p>
        </p:txBody>
      </p:sp>
      <p:sp>
        <p:nvSpPr>
          <p:cNvPr id="3" name="Footer Placeholder 2">
            <a:extLst>
              <a:ext uri="{FF2B5EF4-FFF2-40B4-BE49-F238E27FC236}">
                <a16:creationId xmlns:a16="http://schemas.microsoft.com/office/drawing/2014/main" id="{E76473AB-1D17-4E0B-9D6A-067FC338E22B}"/>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7910DC2D-3487-4F42-B526-8A9786F383CC}"/>
              </a:ext>
            </a:extLst>
          </p:cNvPr>
          <p:cNvSpPr>
            <a:spLocks noGrp="1"/>
          </p:cNvSpPr>
          <p:nvPr>
            <p:ph type="sldNum" sz="quarter" idx="12"/>
          </p:nvPr>
        </p:nvSpPr>
        <p:spPr/>
        <p:txBody>
          <a:bodyPr/>
          <a:lstStyle/>
          <a:p>
            <a:fld id="{DD321DBF-325B-3546-BAAF-4F6E3B3181FF}" type="slidenum">
              <a:rPr lang="en-US" smtClean="0"/>
              <a:pPr/>
              <a:t>23</a:t>
            </a:fld>
            <a:endParaRPr lang="en-US" dirty="0"/>
          </a:p>
        </p:txBody>
      </p:sp>
    </p:spTree>
    <p:extLst>
      <p:ext uri="{BB962C8B-B14F-4D97-AF65-F5344CB8AC3E}">
        <p14:creationId xmlns:p14="http://schemas.microsoft.com/office/powerpoint/2010/main" val="4255297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3CA3C4-4C75-4715-B00E-48ED0DDF08A3}"/>
              </a:ext>
            </a:extLst>
          </p:cNvPr>
          <p:cNvSpPr>
            <a:spLocks noGrp="1"/>
          </p:cNvSpPr>
          <p:nvPr>
            <p:ph type="dt" sz="half" idx="10"/>
          </p:nvPr>
        </p:nvSpPr>
        <p:spPr/>
        <p:txBody>
          <a:bodyPr/>
          <a:lstStyle/>
          <a:p>
            <a:fld id="{B8C4D4C3-28F1-4962-99D4-55F2BB39E572}" type="datetime1">
              <a:rPr lang="en-US" smtClean="0"/>
              <a:t>5/18/2021</a:t>
            </a:fld>
            <a:endParaRPr lang="en-US" dirty="0"/>
          </a:p>
        </p:txBody>
      </p:sp>
      <p:sp>
        <p:nvSpPr>
          <p:cNvPr id="5" name="Footer Placeholder 4">
            <a:extLst>
              <a:ext uri="{FF2B5EF4-FFF2-40B4-BE49-F238E27FC236}">
                <a16:creationId xmlns:a16="http://schemas.microsoft.com/office/drawing/2014/main" id="{85D598C7-0B3D-4086-9457-7F4BF64BB53B}"/>
              </a:ext>
            </a:extLst>
          </p:cNvPr>
          <p:cNvSpPr>
            <a:spLocks noGrp="1"/>
          </p:cNvSpPr>
          <p:nvPr>
            <p:ph type="ftr" sz="quarter" idx="11"/>
          </p:nvPr>
        </p:nvSpPr>
        <p:spPr/>
        <p:txBody>
          <a:bodyPr/>
          <a:lstStyle/>
          <a:p>
            <a:r>
              <a:rPr lang="en-US"/>
              <a:t>Intro to HPC</a:t>
            </a:r>
            <a:endParaRPr lang="en-US" dirty="0"/>
          </a:p>
        </p:txBody>
      </p:sp>
      <p:sp>
        <p:nvSpPr>
          <p:cNvPr id="6" name="Slide Number Placeholder 5">
            <a:extLst>
              <a:ext uri="{FF2B5EF4-FFF2-40B4-BE49-F238E27FC236}">
                <a16:creationId xmlns:a16="http://schemas.microsoft.com/office/drawing/2014/main" id="{B7B7315D-23EE-42D0-9E6E-272D7F698CE4}"/>
              </a:ext>
            </a:extLst>
          </p:cNvPr>
          <p:cNvSpPr>
            <a:spLocks noGrp="1"/>
          </p:cNvSpPr>
          <p:nvPr>
            <p:ph type="sldNum" sz="quarter" idx="12"/>
          </p:nvPr>
        </p:nvSpPr>
        <p:spPr/>
        <p:txBody>
          <a:bodyPr/>
          <a:lstStyle/>
          <a:p>
            <a:fld id="{DD321DBF-325B-3546-BAAF-4F6E3B3181FF}" type="slidenum">
              <a:rPr lang="en-US" smtClean="0"/>
              <a:pPr/>
              <a:t>24</a:t>
            </a:fld>
            <a:endParaRPr lang="en-US" dirty="0"/>
          </a:p>
        </p:txBody>
      </p:sp>
      <p:sp>
        <p:nvSpPr>
          <p:cNvPr id="7" name="object 2">
            <a:extLst>
              <a:ext uri="{FF2B5EF4-FFF2-40B4-BE49-F238E27FC236}">
                <a16:creationId xmlns:a16="http://schemas.microsoft.com/office/drawing/2014/main" id="{5AF55C10-BE74-40F3-BD72-D6D1E2B8BED2}"/>
              </a:ext>
            </a:extLst>
          </p:cNvPr>
          <p:cNvSpPr txBox="1">
            <a:spLocks/>
          </p:cNvSpPr>
          <p:nvPr/>
        </p:nvSpPr>
        <p:spPr>
          <a:xfrm>
            <a:off x="421741" y="409359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7200" dirty="0">
                <a:latin typeface="Helvetica Light"/>
              </a:rPr>
              <a:t>Part 2: Job submission</a:t>
            </a:r>
          </a:p>
        </p:txBody>
      </p:sp>
    </p:spTree>
    <p:extLst>
      <p:ext uri="{BB962C8B-B14F-4D97-AF65-F5344CB8AC3E}">
        <p14:creationId xmlns:p14="http://schemas.microsoft.com/office/powerpoint/2010/main" val="176363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p:txBody>
          <a:bodyPr/>
          <a:lstStyle/>
          <a:p>
            <a:r>
              <a:rPr lang="en-US" dirty="0">
                <a:latin typeface="Helvetica Light"/>
              </a:rPr>
              <a:t>RMACC Summit Supercomputer</a:t>
            </a:r>
          </a:p>
        </p:txBody>
      </p:sp>
      <p:sp>
        <p:nvSpPr>
          <p:cNvPr id="3" name="Content Placeholder 2">
            <a:extLst>
              <a:ext uri="{FF2B5EF4-FFF2-40B4-BE49-F238E27FC236}">
                <a16:creationId xmlns:a16="http://schemas.microsoft.com/office/drawing/2014/main" id="{8EFB2D2F-E3D1-4A46-8F57-AC0E2223A82E}"/>
              </a:ext>
            </a:extLst>
          </p:cNvPr>
          <p:cNvSpPr>
            <a:spLocks noGrp="1"/>
          </p:cNvSpPr>
          <p:nvPr>
            <p:ph idx="1"/>
          </p:nvPr>
        </p:nvSpPr>
        <p:spPr/>
        <p:txBody>
          <a:bodyPr/>
          <a:lstStyle/>
          <a:p>
            <a:pPr marL="342900" indent="-342900">
              <a:defRPr/>
            </a:pPr>
            <a:r>
              <a:rPr lang="en-US" kern="0" dirty="0"/>
              <a:t>450 compute nodes (Intel Xeon Haswell)</a:t>
            </a:r>
          </a:p>
          <a:p>
            <a:pPr marL="342900" indent="-342900">
              <a:defRPr/>
            </a:pPr>
            <a:r>
              <a:rPr lang="en-US" kern="0" dirty="0"/>
              <a:t>24 cores per node</a:t>
            </a:r>
          </a:p>
          <a:p>
            <a:pPr marL="342900" indent="-342900">
              <a:defRPr/>
            </a:pPr>
            <a:r>
              <a:rPr lang="en-US" kern="0" dirty="0"/>
              <a:t>11,400 total cores</a:t>
            </a:r>
          </a:p>
          <a:p>
            <a:pPr marL="342900" indent="-342900">
              <a:defRPr/>
            </a:pPr>
            <a:r>
              <a:rPr lang="en-US" kern="0" dirty="0"/>
              <a:t>Omni-Path network</a:t>
            </a:r>
          </a:p>
          <a:p>
            <a:pPr marL="342900" indent="-342900">
              <a:defRPr/>
            </a:pPr>
            <a:r>
              <a:rPr lang="en-US" kern="0" dirty="0"/>
              <a:t>1.2 PB scratch storage</a:t>
            </a:r>
          </a:p>
          <a:p>
            <a:pPr marL="342900" indent="-342900">
              <a:defRPr/>
            </a:pPr>
            <a:r>
              <a:rPr lang="en-US" kern="0" dirty="0"/>
              <a:t>GPFS File system</a:t>
            </a:r>
          </a:p>
          <a:p>
            <a:pPr marL="342900" indent="-342900">
              <a:defRPr/>
            </a:pPr>
            <a:endParaRPr lang="en-US" kern="0" dirty="0"/>
          </a:p>
          <a:p>
            <a:pPr marL="342900" indent="-342900">
              <a:defRPr/>
            </a:pPr>
            <a:r>
              <a:rPr lang="en-US" kern="0" dirty="0"/>
              <a:t>67% CU, 23% CSU, 10% RMACC</a:t>
            </a:r>
          </a:p>
          <a:p>
            <a:endParaRPr lang="en-US" dirty="0"/>
          </a:p>
        </p:txBody>
      </p:sp>
      <p:pic>
        <p:nvPicPr>
          <p:cNvPr id="9" name="Picture 8">
            <a:extLst>
              <a:ext uri="{FF2B5EF4-FFF2-40B4-BE49-F238E27FC236}">
                <a16:creationId xmlns:a16="http://schemas.microsoft.com/office/drawing/2014/main" id="{B169B698-923F-8F45-88C9-2D39DB43AF8B}"/>
              </a:ext>
            </a:extLst>
          </p:cNvPr>
          <p:cNvPicPr>
            <a:picLocks noChangeAspect="1"/>
          </p:cNvPicPr>
          <p:nvPr/>
        </p:nvPicPr>
        <p:blipFill>
          <a:blip r:embed="rId2"/>
          <a:stretch>
            <a:fillRect/>
          </a:stretch>
        </p:blipFill>
        <p:spPr>
          <a:xfrm>
            <a:off x="8385840" y="2237409"/>
            <a:ext cx="3390659" cy="3390659"/>
          </a:xfrm>
          <a:prstGeom prst="rect">
            <a:avLst/>
          </a:prstGeom>
        </p:spPr>
      </p:pic>
      <p:sp>
        <p:nvSpPr>
          <p:cNvPr id="2" name="Date Placeholder 1">
            <a:extLst>
              <a:ext uri="{FF2B5EF4-FFF2-40B4-BE49-F238E27FC236}">
                <a16:creationId xmlns:a16="http://schemas.microsoft.com/office/drawing/2014/main" id="{DA35A9AD-4ED2-294B-B533-A01C259C7303}"/>
              </a:ext>
            </a:extLst>
          </p:cNvPr>
          <p:cNvSpPr>
            <a:spLocks noGrp="1"/>
          </p:cNvSpPr>
          <p:nvPr>
            <p:ph type="dt" sz="half" idx="10"/>
          </p:nvPr>
        </p:nvSpPr>
        <p:spPr/>
        <p:txBody>
          <a:bodyPr/>
          <a:lstStyle/>
          <a:p>
            <a:fld id="{6BD96C51-7D8A-4EE3-ABFB-EB256010B13F}" type="datetime1">
              <a:rPr lang="en-US" smtClean="0"/>
              <a:t>5/18/2021</a:t>
            </a:fld>
            <a:endParaRPr lang="en-US"/>
          </a:p>
        </p:txBody>
      </p:sp>
      <p:sp>
        <p:nvSpPr>
          <p:cNvPr id="4" name="Footer Placeholder 3">
            <a:extLst>
              <a:ext uri="{FF2B5EF4-FFF2-40B4-BE49-F238E27FC236}">
                <a16:creationId xmlns:a16="http://schemas.microsoft.com/office/drawing/2014/main" id="{B90BEBF2-3DAD-0B4C-9ECF-DE03D891FD10}"/>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9C9DFB6F-D793-934D-8102-299CD10B216C}"/>
              </a:ext>
            </a:extLst>
          </p:cNvPr>
          <p:cNvSpPr>
            <a:spLocks noGrp="1"/>
          </p:cNvSpPr>
          <p:nvPr>
            <p:ph type="sldNum" sz="quarter" idx="12"/>
          </p:nvPr>
        </p:nvSpPr>
        <p:spPr/>
        <p:txBody>
          <a:bodyPr/>
          <a:lstStyle/>
          <a:p>
            <a:fld id="{DD321DBF-325B-3546-BAAF-4F6E3B3181FF}" type="slidenum">
              <a:rPr lang="en-US" smtClean="0"/>
              <a:t>25</a:t>
            </a:fld>
            <a:endParaRPr lang="en-US"/>
          </a:p>
        </p:txBody>
      </p:sp>
    </p:spTree>
    <p:extLst>
      <p:ext uri="{BB962C8B-B14F-4D97-AF65-F5344CB8AC3E}">
        <p14:creationId xmlns:p14="http://schemas.microsoft.com/office/powerpoint/2010/main" val="3873151214"/>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838200" y="532905"/>
            <a:ext cx="10515600" cy="1325563"/>
          </a:xfrm>
        </p:spPr>
        <p:txBody>
          <a:bodyPr/>
          <a:lstStyle/>
          <a:p>
            <a:r>
              <a:rPr lang="en-US" dirty="0">
                <a:latin typeface="Helvetica Light"/>
              </a:rPr>
              <a:t>Additional Types of RMACC Summit Compute Nodes</a:t>
            </a:r>
          </a:p>
        </p:txBody>
      </p:sp>
      <p:sp>
        <p:nvSpPr>
          <p:cNvPr id="3" name="Content Placeholder 2">
            <a:extLst>
              <a:ext uri="{FF2B5EF4-FFF2-40B4-BE49-F238E27FC236}">
                <a16:creationId xmlns:a16="http://schemas.microsoft.com/office/drawing/2014/main" id="{295FF643-23D3-704D-805C-B1B4E0B818EA}"/>
              </a:ext>
            </a:extLst>
          </p:cNvPr>
          <p:cNvSpPr>
            <a:spLocks noGrp="1"/>
          </p:cNvSpPr>
          <p:nvPr>
            <p:ph idx="1"/>
          </p:nvPr>
        </p:nvSpPr>
        <p:spPr>
          <a:xfrm>
            <a:off x="838200" y="2189527"/>
            <a:ext cx="10515600" cy="3778238"/>
          </a:xfrm>
        </p:spPr>
        <p:txBody>
          <a:bodyPr/>
          <a:lstStyle/>
          <a:p>
            <a:r>
              <a:rPr lang="en-US" kern="0" dirty="0"/>
              <a:t>10 Graphics Processing Unit (GPU) Nodes</a:t>
            </a:r>
          </a:p>
          <a:p>
            <a:pPr lvl="1"/>
            <a:r>
              <a:rPr lang="en-US" sz="2800" kern="0" dirty="0">
                <a:solidFill>
                  <a:sysClr val="windowText" lastClr="000000"/>
                </a:solidFill>
              </a:rPr>
              <a:t>NVIDIA Tesla K80 (2/node)</a:t>
            </a:r>
          </a:p>
          <a:p>
            <a:r>
              <a:rPr lang="en-US" kern="0" dirty="0"/>
              <a:t>5 High Memory Nodes</a:t>
            </a:r>
          </a:p>
          <a:p>
            <a:pPr lvl="1"/>
            <a:r>
              <a:rPr lang="en-US" sz="2800" kern="0" dirty="0">
                <a:solidFill>
                  <a:sysClr val="windowText" lastClr="000000"/>
                </a:solidFill>
              </a:rPr>
              <a:t>2 TB of memory/node, 48 cores/node</a:t>
            </a:r>
          </a:p>
          <a:p>
            <a:r>
              <a:rPr lang="en-US" kern="0" dirty="0"/>
              <a:t>20 Phi Nodes </a:t>
            </a:r>
          </a:p>
          <a:p>
            <a:pPr lvl="1"/>
            <a:r>
              <a:rPr lang="en-US" sz="2800" kern="0" dirty="0">
                <a:solidFill>
                  <a:sysClr val="windowText" lastClr="000000"/>
                </a:solidFill>
              </a:rPr>
              <a:t>Intel Xeon Phi</a:t>
            </a:r>
          </a:p>
          <a:p>
            <a:pPr lvl="1"/>
            <a:r>
              <a:rPr lang="en-US" sz="2800" kern="0" dirty="0">
                <a:solidFill>
                  <a:sysClr val="windowText" lastClr="000000"/>
                </a:solidFill>
              </a:rPr>
              <a:t>68 cores/node, 4x threads/core</a:t>
            </a:r>
          </a:p>
        </p:txBody>
      </p:sp>
      <p:sp>
        <p:nvSpPr>
          <p:cNvPr id="2" name="Date Placeholder 1">
            <a:extLst>
              <a:ext uri="{FF2B5EF4-FFF2-40B4-BE49-F238E27FC236}">
                <a16:creationId xmlns:a16="http://schemas.microsoft.com/office/drawing/2014/main" id="{DB041AC2-B500-FA45-914A-D1BCA20C9C6A}"/>
              </a:ext>
            </a:extLst>
          </p:cNvPr>
          <p:cNvSpPr>
            <a:spLocks noGrp="1"/>
          </p:cNvSpPr>
          <p:nvPr>
            <p:ph type="dt" sz="half" idx="10"/>
          </p:nvPr>
        </p:nvSpPr>
        <p:spPr/>
        <p:txBody>
          <a:bodyPr/>
          <a:lstStyle/>
          <a:p>
            <a:fld id="{6EA53C61-446F-4E27-BC13-7B65D553F072}" type="datetime1">
              <a:rPr lang="en-US" smtClean="0"/>
              <a:t>5/18/2021</a:t>
            </a:fld>
            <a:endParaRPr lang="en-US"/>
          </a:p>
        </p:txBody>
      </p:sp>
      <p:sp>
        <p:nvSpPr>
          <p:cNvPr id="4" name="Footer Placeholder 3">
            <a:extLst>
              <a:ext uri="{FF2B5EF4-FFF2-40B4-BE49-F238E27FC236}">
                <a16:creationId xmlns:a16="http://schemas.microsoft.com/office/drawing/2014/main" id="{7BE12F28-579D-C546-AFF7-B88FF7FCC83D}"/>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7A37B028-2F2A-894F-82E2-989672AA3F60}"/>
              </a:ext>
            </a:extLst>
          </p:cNvPr>
          <p:cNvSpPr>
            <a:spLocks noGrp="1"/>
          </p:cNvSpPr>
          <p:nvPr>
            <p:ph type="sldNum" sz="quarter" idx="12"/>
          </p:nvPr>
        </p:nvSpPr>
        <p:spPr/>
        <p:txBody>
          <a:bodyPr/>
          <a:lstStyle/>
          <a:p>
            <a:fld id="{DD321DBF-325B-3546-BAAF-4F6E3B3181FF}" type="slidenum">
              <a:rPr lang="en-US" smtClean="0"/>
              <a:t>26</a:t>
            </a:fld>
            <a:endParaRPr lang="en-US"/>
          </a:p>
        </p:txBody>
      </p:sp>
    </p:spTree>
    <p:extLst>
      <p:ext uri="{BB962C8B-B14F-4D97-AF65-F5344CB8AC3E}">
        <p14:creationId xmlns:p14="http://schemas.microsoft.com/office/powerpoint/2010/main" val="219334814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Working on RC Resources</a:t>
            </a:r>
          </a:p>
        </p:txBody>
      </p:sp>
      <p:sp>
        <p:nvSpPr>
          <p:cNvPr id="10" name="Content Placeholder 9">
            <a:extLst>
              <a:ext uri="{FF2B5EF4-FFF2-40B4-BE49-F238E27FC236}">
                <a16:creationId xmlns:a16="http://schemas.microsoft.com/office/drawing/2014/main" id="{E3F0313B-4021-484A-9D48-1418C0DB3248}"/>
              </a:ext>
            </a:extLst>
          </p:cNvPr>
          <p:cNvSpPr>
            <a:spLocks noGrp="1"/>
          </p:cNvSpPr>
          <p:nvPr>
            <p:ph idx="1"/>
          </p:nvPr>
        </p:nvSpPr>
        <p:spPr>
          <a:xfrm>
            <a:off x="838200" y="1597307"/>
            <a:ext cx="10515600" cy="4567228"/>
          </a:xfrm>
        </p:spPr>
        <p:txBody>
          <a:bodyPr>
            <a:normAutofit/>
          </a:bodyPr>
          <a:lstStyle/>
          <a:p>
            <a:pPr marL="241100" marR="5075" indent="-228411">
              <a:lnSpc>
                <a:spcPct val="89700"/>
              </a:lnSpc>
              <a:spcBef>
                <a:spcPts val="394"/>
              </a:spcBef>
              <a:buClr>
                <a:srgbClr val="A9A57C"/>
              </a:buClr>
              <a:tabLst>
                <a:tab pos="241100" algn="l"/>
              </a:tabLst>
            </a:pPr>
            <a:r>
              <a:rPr lang="en-US" sz="2200" dirty="0">
                <a:solidFill>
                  <a:srgbClr val="2F2B20"/>
                </a:solidFill>
                <a:cs typeface="Arial"/>
              </a:rPr>
              <a:t>When you first log in, you will be on a login node. Your prompt will look like this (e.g.):</a:t>
            </a:r>
          </a:p>
          <a:p>
            <a:pPr marL="12689" marR="5075" indent="0">
              <a:lnSpc>
                <a:spcPct val="89700"/>
              </a:lnSpc>
              <a:spcBef>
                <a:spcPts val="394"/>
              </a:spcBef>
              <a:buClr>
                <a:srgbClr val="A9A57C"/>
              </a:buClr>
              <a:buNone/>
              <a:tabLst>
                <a:tab pos="241100" algn="l"/>
              </a:tabLst>
            </a:pPr>
            <a:endParaRPr lang="en-US" sz="2200" dirty="0">
              <a:solidFill>
                <a:schemeClr val="accent5"/>
              </a:solidFill>
              <a:cs typeface="Courier New" panose="02070309020205020404" pitchFamily="49" charset="0"/>
            </a:endParaRPr>
          </a:p>
          <a:p>
            <a:pPr marL="241100" marR="5075" indent="-228411">
              <a:lnSpc>
                <a:spcPct val="120000"/>
              </a:lnSpc>
              <a:spcBef>
                <a:spcPts val="394"/>
              </a:spcBef>
              <a:buClr>
                <a:srgbClr val="A9A57C"/>
              </a:buClr>
              <a:tabLst>
                <a:tab pos="241100" algn="l"/>
              </a:tabLst>
            </a:pPr>
            <a:r>
              <a:rPr lang="en-US" sz="2200" dirty="0">
                <a:solidFill>
                  <a:srgbClr val="2F2B20"/>
                </a:solidFill>
                <a:cs typeface="Arial"/>
              </a:rPr>
              <a:t>The login nodes are lightweight virtual machines primarily intended to serve as ‘gateways’ to RC resources. If you plan to work on Summit (most will), your first step should always be to move to a Summit ‘</a:t>
            </a:r>
            <a:r>
              <a:rPr lang="en-US" sz="2200" dirty="0" err="1">
                <a:solidFill>
                  <a:srgbClr val="2F2B20"/>
                </a:solidFill>
                <a:cs typeface="Arial"/>
              </a:rPr>
              <a:t>scompile</a:t>
            </a:r>
            <a:r>
              <a:rPr lang="en-US" sz="2200" dirty="0">
                <a:solidFill>
                  <a:srgbClr val="2F2B20"/>
                </a:solidFill>
                <a:cs typeface="Arial"/>
              </a:rPr>
              <a:t> node’:</a:t>
            </a:r>
          </a:p>
          <a:p>
            <a:pPr marL="241100" marR="5075" indent="-228411">
              <a:lnSpc>
                <a:spcPct val="120000"/>
              </a:lnSpc>
              <a:spcBef>
                <a:spcPts val="394"/>
              </a:spcBef>
              <a:buClr>
                <a:srgbClr val="A9A57C"/>
              </a:buClr>
              <a:tabLst>
                <a:tab pos="241100" algn="l"/>
              </a:tabLst>
            </a:pPr>
            <a:endParaRPr lang="en-US" sz="2200" dirty="0">
              <a:solidFill>
                <a:srgbClr val="2F2B20"/>
              </a:solidFill>
              <a:cs typeface="Arial"/>
            </a:endParaRPr>
          </a:p>
          <a:p>
            <a:pPr marL="241100" marR="5075" indent="-228411">
              <a:lnSpc>
                <a:spcPct val="89700"/>
              </a:lnSpc>
              <a:spcBef>
                <a:spcPts val="394"/>
              </a:spcBef>
              <a:buClr>
                <a:srgbClr val="A9A57C"/>
              </a:buClr>
              <a:tabLst>
                <a:tab pos="241100" algn="l"/>
              </a:tabLst>
            </a:pPr>
            <a:r>
              <a:rPr lang="en-US" sz="2200" dirty="0">
                <a:solidFill>
                  <a:srgbClr val="2F2B20"/>
                </a:solidFill>
                <a:cs typeface="Arial"/>
              </a:rPr>
              <a:t>Now go to your working directory and download the material for this workshop:</a:t>
            </a: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cs typeface="Arial"/>
            </a:endParaRPr>
          </a:p>
          <a:p>
            <a:pPr marL="241100" marR="5075" indent="-228411" algn="just">
              <a:lnSpc>
                <a:spcPct val="89700"/>
              </a:lnSpc>
              <a:spcBef>
                <a:spcPts val="394"/>
              </a:spcBef>
              <a:buClr>
                <a:srgbClr val="A9A57C"/>
              </a:buClr>
              <a:tabLst>
                <a:tab pos="241100" algn="l"/>
              </a:tabLst>
            </a:pPr>
            <a:endParaRPr lang="en-US" dirty="0">
              <a:solidFill>
                <a:srgbClr val="2F2B2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01FDC393-4ECB-D24E-B940-98DC8B0AFE1C}"/>
              </a:ext>
            </a:extLst>
          </p:cNvPr>
          <p:cNvSpPr>
            <a:spLocks noGrp="1"/>
          </p:cNvSpPr>
          <p:nvPr>
            <p:ph type="dt" sz="half" idx="10"/>
          </p:nvPr>
        </p:nvSpPr>
        <p:spPr/>
        <p:txBody>
          <a:bodyPr/>
          <a:lstStyle/>
          <a:p>
            <a:fld id="{5D5682DA-A74E-4FB4-9F33-1C632B715A8C}" type="datetime1">
              <a:rPr lang="en-US" smtClean="0"/>
              <a:t>5/18/2021</a:t>
            </a:fld>
            <a:endParaRPr lang="en-US"/>
          </a:p>
        </p:txBody>
      </p:sp>
      <p:sp>
        <p:nvSpPr>
          <p:cNvPr id="4" name="Footer Placeholder 3">
            <a:extLst>
              <a:ext uri="{FF2B5EF4-FFF2-40B4-BE49-F238E27FC236}">
                <a16:creationId xmlns:a16="http://schemas.microsoft.com/office/drawing/2014/main" id="{78650B5D-4046-9B4A-AF60-821742706720}"/>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B04E4BA3-E937-864C-AC12-987D6BC456A1}"/>
              </a:ext>
            </a:extLst>
          </p:cNvPr>
          <p:cNvSpPr>
            <a:spLocks noGrp="1"/>
          </p:cNvSpPr>
          <p:nvPr>
            <p:ph type="sldNum" sz="quarter" idx="12"/>
          </p:nvPr>
        </p:nvSpPr>
        <p:spPr/>
        <p:txBody>
          <a:bodyPr/>
          <a:lstStyle/>
          <a:p>
            <a:fld id="{DD321DBF-325B-3546-BAAF-4F6E3B3181FF}" type="slidenum">
              <a:rPr lang="en-US" smtClean="0"/>
              <a:t>27</a:t>
            </a:fld>
            <a:endParaRPr lang="en-US"/>
          </a:p>
        </p:txBody>
      </p:sp>
      <p:sp>
        <p:nvSpPr>
          <p:cNvPr id="7" name="Rectangle 6">
            <a:extLst>
              <a:ext uri="{FF2B5EF4-FFF2-40B4-BE49-F238E27FC236}">
                <a16:creationId xmlns:a16="http://schemas.microsoft.com/office/drawing/2014/main" id="{655B5513-2312-4E49-B8A8-C12B2D3194A3}"/>
              </a:ext>
            </a:extLst>
          </p:cNvPr>
          <p:cNvSpPr/>
          <p:nvPr/>
        </p:nvSpPr>
        <p:spPr>
          <a:xfrm>
            <a:off x="1427436" y="2296794"/>
            <a:ext cx="7615896" cy="369332"/>
          </a:xfrm>
          <a:prstGeom prst="rect">
            <a:avLst/>
          </a:prstGeom>
          <a:ln>
            <a:solidFill>
              <a:schemeClr val="accent5"/>
            </a:solidFill>
          </a:ln>
        </p:spPr>
        <p:txBody>
          <a:bodyPr wrap="square">
            <a:spAutoFit/>
          </a:bodyPr>
          <a:lstStyle/>
          <a:p>
            <a:r>
              <a:rPr lang="en-US" dirty="0">
                <a:solidFill>
                  <a:schemeClr val="accent5"/>
                </a:solidFill>
                <a:latin typeface="Consolas" panose="020B0609020204030204" pitchFamily="49" charset="0"/>
                <a:cs typeface="Courier New" panose="02070309020205020404" pitchFamily="49" charset="0"/>
              </a:rPr>
              <a:t>[user0049@tlogin1 ~]$</a:t>
            </a:r>
            <a:endParaRPr lang="en-US" dirty="0"/>
          </a:p>
        </p:txBody>
      </p:sp>
      <p:sp>
        <p:nvSpPr>
          <p:cNvPr id="8" name="Rectangle 7">
            <a:extLst>
              <a:ext uri="{FF2B5EF4-FFF2-40B4-BE49-F238E27FC236}">
                <a16:creationId xmlns:a16="http://schemas.microsoft.com/office/drawing/2014/main" id="{EADCC546-D123-4CDE-9897-0F2B3235772D}"/>
              </a:ext>
            </a:extLst>
          </p:cNvPr>
          <p:cNvSpPr/>
          <p:nvPr/>
        </p:nvSpPr>
        <p:spPr>
          <a:xfrm>
            <a:off x="1427436" y="3870410"/>
            <a:ext cx="7615896" cy="369332"/>
          </a:xfrm>
          <a:prstGeom prst="rect">
            <a:avLst/>
          </a:prstGeom>
          <a:ln>
            <a:solidFill>
              <a:schemeClr val="accent5"/>
            </a:solidFill>
          </a:ln>
        </p:spPr>
        <p:txBody>
          <a:bodyPr wrap="square">
            <a:spAutoFit/>
          </a:bodyPr>
          <a:lstStyle/>
          <a:p>
            <a:r>
              <a:rPr lang="en-US" dirty="0">
                <a:solidFill>
                  <a:schemeClr val="accent5"/>
                </a:solidFill>
                <a:latin typeface="Consolas" panose="020B0609020204030204" pitchFamily="49" charset="0"/>
                <a:cs typeface="Courier New" panose="02070309020205020404" pitchFamily="49" charset="0"/>
              </a:rPr>
              <a:t>[user0049@tlogin1 ~]$ </a:t>
            </a:r>
            <a:r>
              <a:rPr lang="en-US" dirty="0" err="1">
                <a:solidFill>
                  <a:schemeClr val="accent5"/>
                </a:solidFill>
                <a:latin typeface="Consolas" panose="020B0609020204030204" pitchFamily="49" charset="0"/>
                <a:cs typeface="Courier New" panose="02070309020205020404" pitchFamily="49" charset="0"/>
              </a:rPr>
              <a:t>ssh</a:t>
            </a:r>
            <a:r>
              <a:rPr lang="en-US" dirty="0">
                <a:solidFill>
                  <a:schemeClr val="accent5"/>
                </a:solidFill>
                <a:latin typeface="Consolas" panose="020B0609020204030204" pitchFamily="49" charset="0"/>
                <a:cs typeface="Courier New" panose="02070309020205020404" pitchFamily="49" charset="0"/>
              </a:rPr>
              <a:t> </a:t>
            </a:r>
            <a:r>
              <a:rPr lang="en-US" dirty="0" err="1">
                <a:solidFill>
                  <a:schemeClr val="accent5"/>
                </a:solidFill>
                <a:latin typeface="Consolas" panose="020B0609020204030204" pitchFamily="49" charset="0"/>
                <a:cs typeface="Courier New" panose="02070309020205020404" pitchFamily="49" charset="0"/>
              </a:rPr>
              <a:t>scompile</a:t>
            </a:r>
            <a:endParaRPr lang="en-US" dirty="0"/>
          </a:p>
        </p:txBody>
      </p:sp>
      <p:sp>
        <p:nvSpPr>
          <p:cNvPr id="9" name="Rectangle 8">
            <a:extLst>
              <a:ext uri="{FF2B5EF4-FFF2-40B4-BE49-F238E27FC236}">
                <a16:creationId xmlns:a16="http://schemas.microsoft.com/office/drawing/2014/main" id="{5A7CF105-53B5-476A-9E6C-6D66DDC89743}"/>
              </a:ext>
            </a:extLst>
          </p:cNvPr>
          <p:cNvSpPr/>
          <p:nvPr/>
        </p:nvSpPr>
        <p:spPr>
          <a:xfrm>
            <a:off x="1427436" y="4799028"/>
            <a:ext cx="9109136" cy="1200329"/>
          </a:xfrm>
          <a:prstGeom prst="rect">
            <a:avLst/>
          </a:prstGeom>
          <a:ln>
            <a:solidFill>
              <a:schemeClr val="accent5"/>
            </a:solidFill>
          </a:ln>
        </p:spPr>
        <p:txBody>
          <a:bodyPr wrap="square">
            <a:spAutoFit/>
          </a:bodyPr>
          <a:lstStyle/>
          <a:p>
            <a:pPr>
              <a:spcBef>
                <a:spcPts val="16"/>
              </a:spcBef>
              <a:buClr>
                <a:srgbClr val="A9A57C"/>
              </a:buClr>
            </a:pPr>
            <a:r>
              <a:rPr lang="en-US" dirty="0">
                <a:solidFill>
                  <a:schemeClr val="accent5"/>
                </a:solidFill>
                <a:latin typeface="Consolas" panose="020B0609020204030204" pitchFamily="49" charset="0"/>
                <a:cs typeface="Courier New" panose="02070309020205020404" pitchFamily="49" charset="0"/>
              </a:rPr>
              <a:t>[user0049@shas0137 ~]$ cd /scratch/summit/$USER</a:t>
            </a:r>
          </a:p>
          <a:p>
            <a:pPr>
              <a:spcBef>
                <a:spcPts val="16"/>
              </a:spcBef>
              <a:buClr>
                <a:srgbClr val="A9A57C"/>
              </a:buClr>
            </a:pPr>
            <a:r>
              <a:rPr lang="en-US" dirty="0">
                <a:solidFill>
                  <a:schemeClr val="accent5"/>
                </a:solidFill>
                <a:latin typeface="Consolas" panose="020B0609020204030204" pitchFamily="49" charset="0"/>
                <a:cs typeface="Courier New" panose="02070309020205020404" pitchFamily="49" charset="0"/>
              </a:rPr>
              <a:t>[user0049@shas0137 ~]$ git clone </a:t>
            </a:r>
            <a:r>
              <a:rPr lang="en-US" spc="-20" dirty="0">
                <a:solidFill>
                  <a:schemeClr val="accent5"/>
                </a:solidFill>
                <a:latin typeface="Consolas" panose="020B0609020204030204" pitchFamily="49" charset="0"/>
                <a:cs typeface="Courier New" panose="02070309020205020404" pitchFamily="49" charset="0"/>
                <a:hlinkClick r:id="rId2"/>
              </a:rPr>
              <a:t>https://github.com/ResearchComputing/RMACC2021_Intro_to_HPC</a:t>
            </a:r>
            <a:endParaRPr lang="en-US" spc="-20" dirty="0">
              <a:solidFill>
                <a:schemeClr val="accent5"/>
              </a:solidFill>
              <a:latin typeface="Consolas" panose="020B0609020204030204" pitchFamily="49" charset="0"/>
              <a:cs typeface="Courier New" panose="02070309020205020404" pitchFamily="49" charset="0"/>
            </a:endParaRPr>
          </a:p>
          <a:p>
            <a:pPr>
              <a:spcBef>
                <a:spcPts val="16"/>
              </a:spcBef>
              <a:buClr>
                <a:srgbClr val="A9A57C"/>
              </a:buClr>
            </a:pPr>
            <a:r>
              <a:rPr lang="en-US" dirty="0">
                <a:solidFill>
                  <a:schemeClr val="accent5"/>
                </a:solidFill>
                <a:latin typeface="Consolas" panose="020B0609020204030204" pitchFamily="49" charset="0"/>
                <a:cs typeface="Courier New" panose="02070309020205020404" pitchFamily="49" charset="0"/>
              </a:rPr>
              <a:t>[user0049@shas0137 ~]$</a:t>
            </a:r>
            <a:r>
              <a:rPr lang="en-US" spc="-20" dirty="0">
                <a:solidFill>
                  <a:schemeClr val="accent5"/>
                </a:solidFill>
                <a:latin typeface="Consolas" panose="020B0609020204030204" pitchFamily="49" charset="0"/>
                <a:cs typeface="Courier New" panose="02070309020205020404" pitchFamily="49" charset="0"/>
              </a:rPr>
              <a:t> cd /RMACC2021_Intro_to_HPC/</a:t>
            </a:r>
            <a:r>
              <a:rPr lang="en-US" spc="-20" dirty="0" err="1">
                <a:solidFill>
                  <a:schemeClr val="accent5"/>
                </a:solidFill>
                <a:latin typeface="Consolas" panose="020B0609020204030204" pitchFamily="49" charset="0"/>
                <a:cs typeface="Courier New" panose="02070309020205020404" pitchFamily="49" charset="0"/>
              </a:rPr>
              <a:t>job_submission</a:t>
            </a:r>
            <a:endParaRPr lang="en-US" spc="-20" dirty="0">
              <a:solidFill>
                <a:schemeClr val="accent5"/>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091333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7129" y="369523"/>
            <a:ext cx="10679398" cy="1325563"/>
          </a:xfrm>
        </p:spPr>
        <p:txBody>
          <a:bodyPr/>
          <a:lstStyle/>
          <a:p>
            <a:r>
              <a:rPr lang="en-US" dirty="0">
                <a:latin typeface="Helvetica Light"/>
              </a:rPr>
              <a:t>Useful </a:t>
            </a:r>
            <a:r>
              <a:rPr lang="en-US" dirty="0" err="1">
                <a:latin typeface="Helvetica Light"/>
              </a:rPr>
              <a:t>Slurm</a:t>
            </a:r>
            <a:r>
              <a:rPr lang="en-US" dirty="0">
                <a:latin typeface="Helvetica Light"/>
              </a:rPr>
              <a:t> Commands: </a:t>
            </a:r>
            <a:r>
              <a:rPr lang="en-US" dirty="0" err="1">
                <a:solidFill>
                  <a:schemeClr val="accent5"/>
                </a:solidFill>
                <a:latin typeface="Consolas" panose="020B0609020204030204" pitchFamily="49" charset="0"/>
              </a:rPr>
              <a:t>sbatch</a:t>
            </a:r>
            <a:endParaRPr lang="en-US" dirty="0">
              <a:solidFill>
                <a:schemeClr val="accent5"/>
              </a:solidFill>
              <a:latin typeface="Consolas" panose="020B0609020204030204" pitchFamily="49" charset="0"/>
            </a:endParaRPr>
          </a:p>
        </p:txBody>
      </p:sp>
      <p:sp>
        <p:nvSpPr>
          <p:cNvPr id="11" name="Content Placeholder 10">
            <a:extLst>
              <a:ext uri="{FF2B5EF4-FFF2-40B4-BE49-F238E27FC236}">
                <a16:creationId xmlns:a16="http://schemas.microsoft.com/office/drawing/2014/main" id="{F6F4FA7C-3A68-0A44-BD45-CEA006EDF103}"/>
              </a:ext>
            </a:extLst>
          </p:cNvPr>
          <p:cNvSpPr>
            <a:spLocks noGrp="1"/>
          </p:cNvSpPr>
          <p:nvPr>
            <p:ph idx="1"/>
          </p:nvPr>
        </p:nvSpPr>
        <p:spPr>
          <a:xfrm>
            <a:off x="838200" y="1804636"/>
            <a:ext cx="10817506" cy="4163129"/>
          </a:xfrm>
        </p:spPr>
        <p:txBody>
          <a:bodyPr/>
          <a:lstStyle/>
          <a:p>
            <a:pPr marL="269652" indent="-228411">
              <a:spcBef>
                <a:spcPts val="650"/>
              </a:spcBef>
              <a:buClr>
                <a:schemeClr val="tx1"/>
              </a:buClr>
              <a:buFont typeface="Arial"/>
              <a:buChar char="•"/>
              <a:tabLst>
                <a:tab pos="269652" algn="l"/>
                <a:tab pos="1508147" algn="l"/>
              </a:tabLst>
            </a:pPr>
            <a:r>
              <a:rPr lang="en-US" dirty="0" err="1">
                <a:solidFill>
                  <a:schemeClr val="accent5"/>
                </a:solidFill>
                <a:latin typeface="Consolas" panose="020B0609020204030204" pitchFamily="49" charset="0"/>
                <a:cs typeface="Arial"/>
              </a:rPr>
              <a:t>sbatch</a:t>
            </a:r>
            <a:r>
              <a:rPr lang="en-US" dirty="0">
                <a:solidFill>
                  <a:srgbClr val="2F2B20"/>
                </a:solidFill>
                <a:cs typeface="Arial"/>
              </a:rPr>
              <a:t>: </a:t>
            </a:r>
            <a:r>
              <a:rPr lang="en-US" spc="30" dirty="0">
                <a:solidFill>
                  <a:srgbClr val="2F2B20"/>
                </a:solidFill>
                <a:cs typeface="Arial"/>
              </a:rPr>
              <a:t>submit </a:t>
            </a:r>
            <a:r>
              <a:rPr lang="en-US" spc="-50" dirty="0">
                <a:solidFill>
                  <a:srgbClr val="2F2B20"/>
                </a:solidFill>
                <a:cs typeface="Arial"/>
              </a:rPr>
              <a:t>a </a:t>
            </a:r>
            <a:r>
              <a:rPr lang="en-US" spc="36" dirty="0">
                <a:solidFill>
                  <a:srgbClr val="2F2B20"/>
                </a:solidFill>
                <a:cs typeface="Arial"/>
              </a:rPr>
              <a:t>batch job </a:t>
            </a:r>
            <a:r>
              <a:rPr lang="en-US" spc="55" dirty="0">
                <a:solidFill>
                  <a:srgbClr val="2F2B20"/>
                </a:solidFill>
                <a:cs typeface="Arial"/>
              </a:rPr>
              <a:t>to</a:t>
            </a:r>
            <a:r>
              <a:rPr lang="en-US" spc="-131" dirty="0">
                <a:solidFill>
                  <a:srgbClr val="2F2B20"/>
                </a:solidFill>
                <a:cs typeface="Arial"/>
              </a:rPr>
              <a:t> </a:t>
            </a:r>
            <a:r>
              <a:rPr lang="en-US" dirty="0" err="1">
                <a:solidFill>
                  <a:srgbClr val="2F2B20"/>
                </a:solidFill>
                <a:cs typeface="Arial"/>
              </a:rPr>
              <a:t>slurm</a:t>
            </a: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Submit your first job! :  </a:t>
            </a: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Script contains most of the parameters needed to define a job</a:t>
            </a:r>
          </a:p>
          <a:p>
            <a:pPr marL="269652" indent="-228411">
              <a:spcBef>
                <a:spcPts val="555"/>
              </a:spcBef>
              <a:buClr>
                <a:schemeClr val="tx1"/>
              </a:buClr>
              <a:tabLst>
                <a:tab pos="269652" algn="l"/>
              </a:tabLst>
            </a:pPr>
            <a:r>
              <a:rPr lang="en-US" spc="-10" dirty="0">
                <a:solidFill>
                  <a:srgbClr val="2F2B20"/>
                </a:solidFill>
                <a:cs typeface="Arial"/>
              </a:rPr>
              <a:t>Usually do not need additional flags.</a:t>
            </a:r>
          </a:p>
        </p:txBody>
      </p:sp>
      <p:sp>
        <p:nvSpPr>
          <p:cNvPr id="4" name="object 4"/>
          <p:cNvSpPr txBox="1"/>
          <p:nvPr/>
        </p:nvSpPr>
        <p:spPr>
          <a:xfrm>
            <a:off x="4702185" y="5862597"/>
            <a:ext cx="2787631" cy="222483"/>
          </a:xfrm>
          <a:prstGeom prst="rect">
            <a:avLst/>
          </a:prstGeom>
        </p:spPr>
        <p:txBody>
          <a:bodyPr vert="horz" wrap="square" lIns="0" tIns="14591" rIns="0" bIns="0" rtlCol="0">
            <a:spAutoFit/>
          </a:bodyPr>
          <a:lstStyle/>
          <a:p>
            <a:pPr marL="12689">
              <a:spcBef>
                <a:spcPts val="113"/>
              </a:spcBef>
            </a:pPr>
            <a:r>
              <a:rPr sz="1350" spc="-10" dirty="0">
                <a:solidFill>
                  <a:srgbClr val="2F2B20"/>
                </a:solidFill>
                <a:latin typeface="Calibri"/>
                <a:cs typeface="Calibri"/>
                <a:hlinkClick r:id="rId2"/>
              </a:rPr>
              <a:t>http://slurm.schedmd.com/sbatch.html</a:t>
            </a:r>
            <a:endParaRPr sz="1350" dirty="0">
              <a:latin typeface="Calibri"/>
              <a:cs typeface="Calibri"/>
            </a:endParaRPr>
          </a:p>
        </p:txBody>
      </p:sp>
      <p:sp>
        <p:nvSpPr>
          <p:cNvPr id="3" name="Date Placeholder 2">
            <a:extLst>
              <a:ext uri="{FF2B5EF4-FFF2-40B4-BE49-F238E27FC236}">
                <a16:creationId xmlns:a16="http://schemas.microsoft.com/office/drawing/2014/main" id="{E4B82E9C-4940-1643-8E71-5711EC354C00}"/>
              </a:ext>
            </a:extLst>
          </p:cNvPr>
          <p:cNvSpPr>
            <a:spLocks noGrp="1"/>
          </p:cNvSpPr>
          <p:nvPr>
            <p:ph type="dt" sz="half" idx="10"/>
          </p:nvPr>
        </p:nvSpPr>
        <p:spPr/>
        <p:txBody>
          <a:bodyPr/>
          <a:lstStyle/>
          <a:p>
            <a:fld id="{1CA3E630-755E-4FB0-B3D1-19BC50AC8559}" type="datetime1">
              <a:rPr lang="en-US" smtClean="0"/>
              <a:t>5/18/2021</a:t>
            </a:fld>
            <a:endParaRPr lang="en-US"/>
          </a:p>
        </p:txBody>
      </p:sp>
      <p:sp>
        <p:nvSpPr>
          <p:cNvPr id="5" name="Footer Placeholder 4">
            <a:extLst>
              <a:ext uri="{FF2B5EF4-FFF2-40B4-BE49-F238E27FC236}">
                <a16:creationId xmlns:a16="http://schemas.microsoft.com/office/drawing/2014/main" id="{9E5563F2-5DC1-B74A-9B58-ECA435E15444}"/>
              </a:ext>
            </a:extLst>
          </p:cNvPr>
          <p:cNvSpPr>
            <a:spLocks noGrp="1"/>
          </p:cNvSpPr>
          <p:nvPr>
            <p:ph type="ftr" sz="quarter" idx="11"/>
          </p:nvPr>
        </p:nvSpPr>
        <p:spPr/>
        <p:txBody>
          <a:bodyPr/>
          <a:lstStyle/>
          <a:p>
            <a:r>
              <a:rPr lang="en-US"/>
              <a:t>Intro to HPC</a:t>
            </a:r>
          </a:p>
        </p:txBody>
      </p:sp>
      <p:sp>
        <p:nvSpPr>
          <p:cNvPr id="6" name="Slide Number Placeholder 5">
            <a:extLst>
              <a:ext uri="{FF2B5EF4-FFF2-40B4-BE49-F238E27FC236}">
                <a16:creationId xmlns:a16="http://schemas.microsoft.com/office/drawing/2014/main" id="{836F11D6-68EE-3147-BA1A-8E2EE4527A3D}"/>
              </a:ext>
            </a:extLst>
          </p:cNvPr>
          <p:cNvSpPr>
            <a:spLocks noGrp="1"/>
          </p:cNvSpPr>
          <p:nvPr>
            <p:ph type="sldNum" sz="quarter" idx="12"/>
          </p:nvPr>
        </p:nvSpPr>
        <p:spPr/>
        <p:txBody>
          <a:bodyPr/>
          <a:lstStyle/>
          <a:p>
            <a:fld id="{DD321DBF-325B-3546-BAAF-4F6E3B3181FF}" type="slidenum">
              <a:rPr lang="en-US" smtClean="0"/>
              <a:t>28</a:t>
            </a:fld>
            <a:endParaRPr lang="en-US"/>
          </a:p>
        </p:txBody>
      </p:sp>
      <p:sp>
        <p:nvSpPr>
          <p:cNvPr id="7" name="Rectangle 6">
            <a:extLst>
              <a:ext uri="{FF2B5EF4-FFF2-40B4-BE49-F238E27FC236}">
                <a16:creationId xmlns:a16="http://schemas.microsoft.com/office/drawing/2014/main" id="{0B593009-9A6D-4928-AE37-1BB13FA89904}"/>
              </a:ext>
            </a:extLst>
          </p:cNvPr>
          <p:cNvSpPr/>
          <p:nvPr/>
        </p:nvSpPr>
        <p:spPr>
          <a:xfrm>
            <a:off x="1325469" y="2881186"/>
            <a:ext cx="9842967" cy="461665"/>
          </a:xfrm>
          <a:prstGeom prst="rect">
            <a:avLst/>
          </a:prstGeom>
          <a:ln>
            <a:solidFill>
              <a:schemeClr val="accent5"/>
            </a:solidFill>
          </a:ln>
        </p:spPr>
        <p:txBody>
          <a:bodyPr wrap="square">
            <a:spAutoFit/>
          </a:bodyPr>
          <a:lstStyle/>
          <a:p>
            <a:pPr marL="41241">
              <a:spcBef>
                <a:spcPts val="555"/>
              </a:spcBef>
              <a:buClr>
                <a:schemeClr val="tx1"/>
              </a:buClr>
              <a:tabLst>
                <a:tab pos="269652" algn="l"/>
              </a:tabLst>
            </a:pPr>
            <a:r>
              <a:rPr lang="en-US" sz="2400" spc="-6" dirty="0">
                <a:solidFill>
                  <a:schemeClr val="accent5"/>
                </a:solidFill>
                <a:latin typeface="Consolas" panose="020B0609020204030204" pitchFamily="49" charset="0"/>
                <a:cs typeface="Courier New"/>
              </a:rPr>
              <a:t>$ </a:t>
            </a:r>
            <a:r>
              <a:rPr lang="en-US" sz="2400" spc="-6" dirty="0" err="1">
                <a:solidFill>
                  <a:schemeClr val="accent5"/>
                </a:solidFill>
                <a:latin typeface="Consolas" panose="020B0609020204030204" pitchFamily="49" charset="0"/>
                <a:cs typeface="Courier New"/>
              </a:rPr>
              <a:t>sbatch</a:t>
            </a:r>
            <a:r>
              <a:rPr lang="en-US" sz="2400" spc="-105" dirty="0">
                <a:solidFill>
                  <a:schemeClr val="accent5"/>
                </a:solidFill>
                <a:latin typeface="Consolas" panose="020B0609020204030204" pitchFamily="49" charset="0"/>
                <a:cs typeface="Courier New"/>
              </a:rPr>
              <a:t> submit_</a:t>
            </a:r>
            <a:r>
              <a:rPr lang="en-US" sz="2400" spc="-6" dirty="0">
                <a:solidFill>
                  <a:schemeClr val="accent5"/>
                </a:solidFill>
                <a:latin typeface="Consolas" panose="020B0609020204030204" pitchFamily="49" charset="0"/>
                <a:cs typeface="Courier New"/>
              </a:rPr>
              <a:t>hostname.sh  </a:t>
            </a:r>
          </a:p>
        </p:txBody>
      </p:sp>
    </p:spTree>
    <p:extLst>
      <p:ext uri="{BB962C8B-B14F-4D97-AF65-F5344CB8AC3E}">
        <p14:creationId xmlns:p14="http://schemas.microsoft.com/office/powerpoint/2010/main" val="2708488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863958" y="343050"/>
            <a:ext cx="10515600" cy="1325563"/>
          </a:xfrm>
        </p:spPr>
        <p:txBody>
          <a:bodyPr/>
          <a:lstStyle/>
          <a:p>
            <a:r>
              <a:rPr lang="en-US" dirty="0">
                <a:latin typeface="Helvetica Light"/>
              </a:rPr>
              <a:t>Anatomy of a job script (submit_hostname.sh)</a:t>
            </a: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fld id="{CE7735AA-38B0-47FA-837D-9A9FC08322D9}" type="datetime1">
              <a:rPr lang="en-US" smtClean="0"/>
              <a:t>5/18/2021</a:t>
            </a:fld>
            <a:endParaRPr lang="en-US"/>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Intro to HPC</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29</a:t>
            </a:fld>
            <a:endParaRPr lang="en-US"/>
          </a:p>
        </p:txBody>
      </p:sp>
      <p:sp>
        <p:nvSpPr>
          <p:cNvPr id="11" name="object 4">
            <a:extLst>
              <a:ext uri="{FF2B5EF4-FFF2-40B4-BE49-F238E27FC236}">
                <a16:creationId xmlns:a16="http://schemas.microsoft.com/office/drawing/2014/main" id="{418226A9-F4F2-EF49-B113-311F7C9DAB2E}"/>
              </a:ext>
            </a:extLst>
          </p:cNvPr>
          <p:cNvSpPr txBox="1"/>
          <p:nvPr/>
        </p:nvSpPr>
        <p:spPr>
          <a:xfrm>
            <a:off x="812442" y="1753891"/>
            <a:ext cx="10515600" cy="4321685"/>
          </a:xfrm>
          <a:prstGeom prst="rect">
            <a:avLst/>
          </a:prstGeom>
          <a:ln>
            <a:solidFill>
              <a:schemeClr val="accent5"/>
            </a:solid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 #!/bin/bash</a:t>
            </a:r>
          </a:p>
          <a:p>
            <a:r>
              <a:rPr lang="en-US" sz="2000" dirty="0">
                <a:solidFill>
                  <a:srgbClr val="0070C0"/>
                </a:solidFill>
                <a:latin typeface="Consolas" panose="020B0609020204030204" pitchFamily="49" charset="0"/>
                <a:cs typeface="Consolas" panose="020B0609020204030204" pitchFamily="49" charset="0"/>
              </a:rPr>
              <a:t> #SBATCH --</a:t>
            </a:r>
            <a:r>
              <a:rPr lang="en-US" sz="2000" dirty="0" err="1">
                <a:solidFill>
                  <a:srgbClr val="0070C0"/>
                </a:solidFill>
                <a:latin typeface="Consolas" panose="020B0609020204030204" pitchFamily="49" charset="0"/>
                <a:cs typeface="Consolas" panose="020B0609020204030204" pitchFamily="49" charset="0"/>
              </a:rPr>
              <a:t>ntasks</a:t>
            </a:r>
            <a:r>
              <a:rPr lang="en-US" sz="2000" dirty="0">
                <a:solidFill>
                  <a:srgbClr val="0070C0"/>
                </a:solidFill>
                <a:latin typeface="Consolas" panose="020B0609020204030204" pitchFamily="49" charset="0"/>
                <a:cs typeface="Consolas" panose="020B0609020204030204" pitchFamily="49" charset="0"/>
              </a:rPr>
              <a:t>=1                      # Number of requested tasks</a:t>
            </a:r>
          </a:p>
          <a:p>
            <a:r>
              <a:rPr lang="en-US" sz="2000" dirty="0">
                <a:solidFill>
                  <a:srgbClr val="0070C0"/>
                </a:solidFill>
                <a:latin typeface="Consolas" panose="020B0609020204030204" pitchFamily="49" charset="0"/>
                <a:cs typeface="Consolas" panose="020B0609020204030204" pitchFamily="49" charset="0"/>
              </a:rPr>
              <a:t> #SBATCH --time=0:01:00                  # Max wall time</a:t>
            </a:r>
          </a:p>
          <a:p>
            <a:r>
              <a:rPr lang="en-US" sz="2000" dirty="0">
                <a:solidFill>
                  <a:srgbClr val="0070C0"/>
                </a:solidFill>
                <a:latin typeface="Consolas" panose="020B0609020204030204" pitchFamily="49" charset="0"/>
                <a:cs typeface="Consolas" panose="020B0609020204030204" pitchFamily="49" charset="0"/>
              </a:rPr>
              <a:t> #SBATCH --partition=shas-testing        # Specify Summit Haswell nodes</a:t>
            </a:r>
          </a:p>
          <a:p>
            <a:r>
              <a:rPr lang="en-US" sz="2000" dirty="0">
                <a:solidFill>
                  <a:srgbClr val="0070C0"/>
                </a:solidFill>
                <a:latin typeface="Consolas" panose="020B0609020204030204" pitchFamily="49" charset="0"/>
                <a:cs typeface="Consolas" panose="020B0609020204030204" pitchFamily="49" charset="0"/>
              </a:rPr>
              <a:t> #SBATCH --output=test_%</a:t>
            </a:r>
            <a:r>
              <a:rPr lang="en-US" sz="2000" dirty="0" err="1">
                <a:solidFill>
                  <a:srgbClr val="0070C0"/>
                </a:solidFill>
                <a:latin typeface="Consolas" panose="020B0609020204030204" pitchFamily="49" charset="0"/>
                <a:cs typeface="Consolas" panose="020B0609020204030204" pitchFamily="49" charset="0"/>
              </a:rPr>
              <a:t>j.out</a:t>
            </a:r>
            <a:r>
              <a:rPr lang="en-US" sz="2000" dirty="0">
                <a:solidFill>
                  <a:srgbClr val="0070C0"/>
                </a:solidFill>
                <a:latin typeface="Consolas" panose="020B0609020204030204" pitchFamily="49" charset="0"/>
                <a:cs typeface="Consolas" panose="020B0609020204030204" pitchFamily="49" charset="0"/>
              </a:rPr>
              <a:t>            # Rename standard output file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Updated by:   Shelley Knuth, 17 May 2019</a:t>
            </a:r>
          </a:p>
          <a:p>
            <a:r>
              <a:rPr lang="en-US" sz="2000" dirty="0">
                <a:solidFill>
                  <a:srgbClr val="0070C0"/>
                </a:solidFill>
                <a:latin typeface="Consolas" panose="020B0609020204030204" pitchFamily="49" charset="0"/>
                <a:cs typeface="Consolas" panose="020B0609020204030204" pitchFamily="49" charset="0"/>
              </a:rPr>
              <a:t> # Purpose:	To demonstrate how to run a batch job on RC resources</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Purge all existing modules</a:t>
            </a:r>
          </a:p>
          <a:p>
            <a:r>
              <a:rPr lang="en-US" sz="2000" dirty="0">
                <a:solidFill>
                  <a:srgbClr val="0070C0"/>
                </a:solidFill>
                <a:latin typeface="Consolas" panose="020B0609020204030204" pitchFamily="49" charset="0"/>
                <a:cs typeface="Consolas" panose="020B0609020204030204" pitchFamily="49" charset="0"/>
              </a:rPr>
              <a:t> module purge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 Run commands</a:t>
            </a:r>
          </a:p>
          <a:p>
            <a:r>
              <a:rPr lang="en-US" sz="2000" dirty="0">
                <a:solidFill>
                  <a:srgbClr val="0070C0"/>
                </a:solidFill>
                <a:latin typeface="Consolas" panose="020B0609020204030204" pitchFamily="49" charset="0"/>
                <a:cs typeface="Consolas" panose="020B0609020204030204" pitchFamily="49" charset="0"/>
              </a:rPr>
              <a:t> echo "This is a test of user $USER"</a:t>
            </a:r>
          </a:p>
        </p:txBody>
      </p:sp>
    </p:spTree>
    <p:extLst>
      <p:ext uri="{BB962C8B-B14F-4D97-AF65-F5344CB8AC3E}">
        <p14:creationId xmlns:p14="http://schemas.microsoft.com/office/powerpoint/2010/main" val="1082045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Outline</a:t>
            </a:r>
          </a:p>
        </p:txBody>
      </p:sp>
      <p:sp>
        <p:nvSpPr>
          <p:cNvPr id="10" name="Content Placeholder 9">
            <a:extLst>
              <a:ext uri="{FF2B5EF4-FFF2-40B4-BE49-F238E27FC236}">
                <a16:creationId xmlns:a16="http://schemas.microsoft.com/office/drawing/2014/main" id="{A0761840-D67D-AD43-8FFB-FD3A6F4E7294}"/>
              </a:ext>
            </a:extLst>
          </p:cNvPr>
          <p:cNvSpPr>
            <a:spLocks noGrp="1"/>
          </p:cNvSpPr>
          <p:nvPr>
            <p:ph idx="1"/>
          </p:nvPr>
        </p:nvSpPr>
        <p:spPr>
          <a:xfrm>
            <a:off x="838200" y="1690688"/>
            <a:ext cx="10515600" cy="4277078"/>
          </a:xfrm>
        </p:spPr>
        <p:txBody>
          <a:bodyPr>
            <a:normAutofit lnSpcReduction="10000"/>
          </a:bodyPr>
          <a:lstStyle/>
          <a:p>
            <a:pPr marL="241100" indent="-228411">
              <a:spcBef>
                <a:spcPts val="664"/>
              </a:spcBef>
              <a:tabLst>
                <a:tab pos="241100" algn="l"/>
              </a:tabLst>
            </a:pPr>
            <a:r>
              <a:rPr lang="en-US" sz="3000" u="sng" spc="26" dirty="0">
                <a:cs typeface="Arial"/>
              </a:rPr>
              <a:t>Part 1: Intro to Linux</a:t>
            </a:r>
          </a:p>
          <a:p>
            <a:pPr marL="698300" lvl="1" indent="-228411">
              <a:spcBef>
                <a:spcPts val="664"/>
              </a:spcBef>
              <a:tabLst>
                <a:tab pos="241100" algn="l"/>
              </a:tabLst>
            </a:pPr>
            <a:r>
              <a:rPr lang="en-US" sz="2600" spc="26" dirty="0">
                <a:cs typeface="Arial"/>
              </a:rPr>
              <a:t>Linux Overview</a:t>
            </a:r>
          </a:p>
          <a:p>
            <a:pPr marL="698300" lvl="1" indent="-228411">
              <a:spcBef>
                <a:spcPts val="664"/>
              </a:spcBef>
              <a:tabLst>
                <a:tab pos="241100" algn="l"/>
              </a:tabLst>
            </a:pPr>
            <a:r>
              <a:rPr lang="en-US" sz="2600" spc="26" dirty="0">
                <a:cs typeface="Arial"/>
              </a:rPr>
              <a:t>Shells and environments</a:t>
            </a:r>
          </a:p>
          <a:p>
            <a:pPr marL="698300" lvl="1" indent="-228411">
              <a:spcBef>
                <a:spcPts val="664"/>
              </a:spcBef>
              <a:tabLst>
                <a:tab pos="241100" algn="l"/>
              </a:tabLst>
            </a:pPr>
            <a:r>
              <a:rPr lang="en-US" sz="2600" spc="26" dirty="0">
                <a:cs typeface="Arial"/>
              </a:rPr>
              <a:t>Commands</a:t>
            </a:r>
          </a:p>
          <a:p>
            <a:pPr marL="698300" lvl="1" indent="-228411">
              <a:spcBef>
                <a:spcPts val="664"/>
              </a:spcBef>
              <a:tabLst>
                <a:tab pos="241100" algn="l"/>
              </a:tabLst>
            </a:pPr>
            <a:r>
              <a:rPr lang="en-US" sz="2600" spc="26" dirty="0">
                <a:cs typeface="Arial"/>
              </a:rPr>
              <a:t>Files, Directories, Filesystems</a:t>
            </a:r>
          </a:p>
          <a:p>
            <a:pPr marL="241100" indent="-228411">
              <a:spcBef>
                <a:spcPts val="664"/>
              </a:spcBef>
              <a:tabLst>
                <a:tab pos="241100" algn="l"/>
              </a:tabLst>
            </a:pPr>
            <a:r>
              <a:rPr lang="en-US" sz="3000" u="sng" spc="26" dirty="0">
                <a:cs typeface="Arial"/>
              </a:rPr>
              <a:t>Part 2: Job Submission</a:t>
            </a:r>
          </a:p>
          <a:p>
            <a:pPr marL="698300" lvl="1" indent="-228411">
              <a:spcBef>
                <a:spcPts val="664"/>
              </a:spcBef>
              <a:tabLst>
                <a:tab pos="241100" algn="l"/>
              </a:tabLst>
            </a:pPr>
            <a:r>
              <a:rPr lang="en-US" sz="2600" spc="26" dirty="0">
                <a:cs typeface="Arial"/>
              </a:rPr>
              <a:t>General Info</a:t>
            </a:r>
          </a:p>
          <a:p>
            <a:pPr marL="698300" lvl="1" indent="-228411">
              <a:spcBef>
                <a:spcPts val="664"/>
              </a:spcBef>
              <a:tabLst>
                <a:tab pos="241100" algn="l"/>
              </a:tabLst>
            </a:pPr>
            <a:r>
              <a:rPr lang="en-US" spc="26" dirty="0">
                <a:cs typeface="Arial"/>
              </a:rPr>
              <a:t>Simple batch</a:t>
            </a:r>
            <a:r>
              <a:rPr lang="en-US" spc="-6" dirty="0">
                <a:cs typeface="Arial"/>
              </a:rPr>
              <a:t> </a:t>
            </a:r>
            <a:r>
              <a:rPr lang="en-US" spc="30" dirty="0">
                <a:cs typeface="Arial"/>
              </a:rPr>
              <a:t>jobs</a:t>
            </a:r>
          </a:p>
          <a:p>
            <a:pPr marL="698300" lvl="1" indent="-228411">
              <a:spcBef>
                <a:spcPts val="664"/>
              </a:spcBef>
              <a:tabLst>
                <a:tab pos="241100" algn="l"/>
              </a:tabLst>
            </a:pPr>
            <a:r>
              <a:rPr lang="en-US" spc="-10" dirty="0">
                <a:cs typeface="Arial"/>
              </a:rPr>
              <a:t>Running </a:t>
            </a:r>
            <a:r>
              <a:rPr lang="en-US" dirty="0">
                <a:cs typeface="Arial"/>
              </a:rPr>
              <a:t>programs, MPI</a:t>
            </a:r>
          </a:p>
          <a:p>
            <a:pPr marL="698300" lvl="1" indent="-228411">
              <a:spcBef>
                <a:spcPts val="664"/>
              </a:spcBef>
              <a:tabLst>
                <a:tab pos="241100" algn="l"/>
              </a:tabLst>
            </a:pPr>
            <a:r>
              <a:rPr lang="en-US" dirty="0">
                <a:cs typeface="Arial"/>
              </a:rPr>
              <a:t>Interactive </a:t>
            </a:r>
            <a:r>
              <a:rPr lang="en-US" spc="30" dirty="0">
                <a:cs typeface="Arial"/>
              </a:rPr>
              <a:t>jobs</a:t>
            </a:r>
          </a:p>
          <a:p>
            <a:pPr marL="0" indent="0">
              <a:buClr>
                <a:schemeClr val="tx1"/>
              </a:buClr>
              <a:buNone/>
            </a:pPr>
            <a:endParaRPr lang="en-US" dirty="0"/>
          </a:p>
        </p:txBody>
      </p:sp>
      <p:sp>
        <p:nvSpPr>
          <p:cNvPr id="3" name="Date Placeholder 2">
            <a:extLst>
              <a:ext uri="{FF2B5EF4-FFF2-40B4-BE49-F238E27FC236}">
                <a16:creationId xmlns:a16="http://schemas.microsoft.com/office/drawing/2014/main" id="{91FC7B38-A64F-444F-BAF2-AA4956114E27}"/>
              </a:ext>
            </a:extLst>
          </p:cNvPr>
          <p:cNvSpPr>
            <a:spLocks noGrp="1"/>
          </p:cNvSpPr>
          <p:nvPr>
            <p:ph type="dt" sz="half" idx="10"/>
          </p:nvPr>
        </p:nvSpPr>
        <p:spPr/>
        <p:txBody>
          <a:bodyPr/>
          <a:lstStyle/>
          <a:p>
            <a:fld id="{2D870B2E-55F7-44CF-B86B-0D80CE99AEF8}" type="datetime1">
              <a:rPr lang="en-US" smtClean="0"/>
              <a:t>5/18/2021</a:t>
            </a:fld>
            <a:endParaRPr lang="en-US"/>
          </a:p>
        </p:txBody>
      </p:sp>
      <p:sp>
        <p:nvSpPr>
          <p:cNvPr id="4" name="Footer Placeholder 3">
            <a:extLst>
              <a:ext uri="{FF2B5EF4-FFF2-40B4-BE49-F238E27FC236}">
                <a16:creationId xmlns:a16="http://schemas.microsoft.com/office/drawing/2014/main" id="{0D22FD20-8F8E-814A-9CD7-5E25FDD3210A}"/>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B6555B55-9BCD-4E4A-9106-769CBFB1BEB4}"/>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42577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58" y="1451890"/>
            <a:ext cx="8174764" cy="702104"/>
          </a:xfrm>
          <a:prstGeom prst="rect">
            <a:avLst/>
          </a:prstGeom>
        </p:spPr>
        <p:txBody>
          <a:bodyPr vert="horz" wrap="square" lIns="0" tIns="12689" rIns="0" bIns="0" rtlCol="0">
            <a:spAutoFit/>
          </a:bodyPr>
          <a:lstStyle/>
          <a:p>
            <a:pPr marL="12689">
              <a:spcBef>
                <a:spcPts val="99"/>
              </a:spcBef>
              <a:tabLst>
                <a:tab pos="3711044" algn="l"/>
              </a:tabLst>
            </a:pPr>
            <a:r>
              <a:rPr lang="en-US" sz="2198" dirty="0">
                <a:solidFill>
                  <a:srgbClr val="2F2B20"/>
                </a:solidFill>
                <a:latin typeface="Helvetica" pitchFamily="2" charset="0"/>
                <a:cs typeface="Courier New"/>
              </a:rPr>
              <a:t>Specified at command line or in job script as… </a:t>
            </a:r>
          </a:p>
          <a:p>
            <a:pPr marL="12689">
              <a:spcBef>
                <a:spcPts val="99"/>
              </a:spcBef>
              <a:tabLst>
                <a:tab pos="3711044" algn="l"/>
              </a:tabLst>
            </a:pPr>
            <a:r>
              <a:rPr sz="2198" dirty="0">
                <a:solidFill>
                  <a:srgbClr val="0070C0"/>
                </a:solidFill>
                <a:latin typeface="Consolas" panose="020B0609020204030204" pitchFamily="49" charset="0"/>
                <a:cs typeface="Consolas" panose="020B0609020204030204" pitchFamily="49" charset="0"/>
              </a:rPr>
              <a:t>#SBATCH </a:t>
            </a:r>
            <a:r>
              <a:rPr sz="2198" dirty="0">
                <a:solidFill>
                  <a:srgbClr val="FF0000"/>
                </a:solidFill>
                <a:latin typeface="Consolas" panose="020B0609020204030204" pitchFamily="49" charset="0"/>
                <a:cs typeface="Consolas" panose="020B0609020204030204" pitchFamily="49" charset="0"/>
              </a:rPr>
              <a:t>&lt;options&gt;</a:t>
            </a:r>
            <a:r>
              <a:rPr lang="en-US" sz="2198" dirty="0">
                <a:solidFill>
                  <a:srgbClr val="FF0000"/>
                </a:solidFill>
                <a:latin typeface="Consolas" panose="020B0609020204030204" pitchFamily="49" charset="0"/>
                <a:cs typeface="Consolas" panose="020B0609020204030204" pitchFamily="49" charset="0"/>
              </a:rPr>
              <a:t> </a:t>
            </a:r>
            <a:r>
              <a:rPr lang="en-US" sz="2198" dirty="0">
                <a:solidFill>
                  <a:srgbClr val="2F2B20"/>
                </a:solidFill>
                <a:latin typeface="Helvetica" pitchFamily="2" charset="0"/>
                <a:cs typeface="Courier New"/>
              </a:rPr>
              <a:t>…where options include: </a:t>
            </a:r>
            <a:endParaRPr sz="2198" dirty="0">
              <a:latin typeface="Helvetica" pitchFamily="2" charset="0"/>
              <a:cs typeface="Courier New"/>
            </a:endParaRPr>
          </a:p>
        </p:txBody>
      </p:sp>
      <p:sp>
        <p:nvSpPr>
          <p:cNvPr id="6" name="object 6"/>
          <p:cNvSpPr txBox="1">
            <a:spLocks noGrp="1"/>
          </p:cNvSpPr>
          <p:nvPr>
            <p:ph type="title"/>
          </p:nvPr>
        </p:nvSpPr>
        <p:spPr>
          <a:xfrm>
            <a:off x="863958" y="343050"/>
            <a:ext cx="10515600" cy="1325563"/>
          </a:xfrm>
        </p:spPr>
        <p:txBody>
          <a:bodyPr/>
          <a:lstStyle/>
          <a:p>
            <a:r>
              <a:rPr lang="en-US" dirty="0">
                <a:latin typeface="Helvetica Light"/>
              </a:rPr>
              <a:t>SBATCH Options</a:t>
            </a:r>
          </a:p>
        </p:txBody>
      </p:sp>
      <p:sp>
        <p:nvSpPr>
          <p:cNvPr id="3" name="object 3"/>
          <p:cNvSpPr txBox="1"/>
          <p:nvPr/>
        </p:nvSpPr>
        <p:spPr>
          <a:xfrm>
            <a:off x="863958" y="2253161"/>
            <a:ext cx="3057144" cy="3347059"/>
          </a:xfrm>
          <a:prstGeom prst="rect">
            <a:avLst/>
          </a:prstGeom>
        </p:spPr>
        <p:txBody>
          <a:bodyPr vert="horz" wrap="square" lIns="0" tIns="12689" rIns="0" bIns="0" rtlCol="0">
            <a:spAutoFit/>
          </a:bodyPr>
          <a:lstStyle/>
          <a:p>
            <a:pPr marL="241100" indent="-228411">
              <a:lnSpc>
                <a:spcPts val="2634"/>
              </a:lnSpc>
              <a:spcBef>
                <a:spcPts val="99"/>
              </a:spcBef>
              <a:buClr>
                <a:srgbClr val="A9A57C"/>
              </a:buClr>
              <a:buChar char="•"/>
              <a:tabLst>
                <a:tab pos="240465" algn="l"/>
                <a:tab pos="241100" algn="l"/>
              </a:tabLst>
            </a:pPr>
            <a:r>
              <a:rPr sz="2198" spc="6" dirty="0">
                <a:solidFill>
                  <a:srgbClr val="2F2B20"/>
                </a:solidFill>
                <a:latin typeface="Arial"/>
                <a:cs typeface="Arial"/>
              </a:rPr>
              <a:t>Allocation:</a:t>
            </a:r>
            <a:endParaRPr sz="2198" dirty="0">
              <a:latin typeface="Arial"/>
              <a:cs typeface="Arial"/>
            </a:endParaRPr>
          </a:p>
          <a:p>
            <a:pPr marL="241100" indent="-228411">
              <a:lnSpc>
                <a:spcPts val="2634"/>
              </a:lnSpc>
              <a:buClr>
                <a:srgbClr val="A9A57C"/>
              </a:buClr>
              <a:buChar char="•"/>
              <a:tabLst>
                <a:tab pos="240465" algn="l"/>
                <a:tab pos="241100" algn="l"/>
              </a:tabLst>
            </a:pPr>
            <a:r>
              <a:rPr sz="2198" dirty="0">
                <a:solidFill>
                  <a:srgbClr val="2F2B20"/>
                </a:solidFill>
                <a:latin typeface="Arial"/>
                <a:cs typeface="Arial"/>
              </a:rPr>
              <a:t>Partition: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dirty="0">
                <a:solidFill>
                  <a:srgbClr val="2F2B20"/>
                </a:solidFill>
                <a:latin typeface="Arial"/>
                <a:cs typeface="Arial"/>
              </a:rPr>
              <a:t>Sending</a:t>
            </a:r>
            <a:r>
              <a:rPr sz="2198" spc="-16" dirty="0">
                <a:solidFill>
                  <a:srgbClr val="2F2B20"/>
                </a:solidFill>
                <a:latin typeface="Arial"/>
                <a:cs typeface="Arial"/>
              </a:rPr>
              <a:t> </a:t>
            </a:r>
            <a:r>
              <a:rPr sz="2198" spc="-10" dirty="0">
                <a:solidFill>
                  <a:srgbClr val="2F2B20"/>
                </a:solidFill>
                <a:latin typeface="Arial"/>
                <a:cs typeface="Arial"/>
              </a:rPr>
              <a:t>emails:</a:t>
            </a:r>
            <a:endParaRPr sz="2198" dirty="0">
              <a:latin typeface="Arial"/>
              <a:cs typeface="Arial"/>
            </a:endParaRPr>
          </a:p>
          <a:p>
            <a:pPr marL="241100" indent="-228411">
              <a:lnSpc>
                <a:spcPts val="2634"/>
              </a:lnSpc>
              <a:buClr>
                <a:srgbClr val="A9A57C"/>
              </a:buClr>
              <a:buChar char="•"/>
              <a:tabLst>
                <a:tab pos="240465" algn="l"/>
                <a:tab pos="241100" algn="l"/>
              </a:tabLst>
            </a:pPr>
            <a:r>
              <a:rPr sz="2198" spc="-30" dirty="0">
                <a:solidFill>
                  <a:srgbClr val="2F2B20"/>
                </a:solidFill>
                <a:latin typeface="Arial"/>
                <a:cs typeface="Arial"/>
              </a:rPr>
              <a:t>Email</a:t>
            </a:r>
            <a:r>
              <a:rPr sz="2198" spc="-6" dirty="0">
                <a:solidFill>
                  <a:srgbClr val="2F2B20"/>
                </a:solidFill>
                <a:latin typeface="Arial"/>
                <a:cs typeface="Arial"/>
              </a:rPr>
              <a:t> </a:t>
            </a:r>
            <a:r>
              <a:rPr sz="2198" dirty="0">
                <a:solidFill>
                  <a:srgbClr val="2F2B20"/>
                </a:solidFill>
                <a:latin typeface="Arial"/>
                <a:cs typeface="Arial"/>
              </a:rPr>
              <a:t>address:</a:t>
            </a:r>
            <a:endParaRPr sz="2198" dirty="0">
              <a:latin typeface="Arial"/>
              <a:cs typeface="Arial"/>
            </a:endParaRP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Number </a:t>
            </a:r>
            <a:r>
              <a:rPr sz="2198" spc="30" dirty="0">
                <a:solidFill>
                  <a:srgbClr val="2F2B20"/>
                </a:solidFill>
                <a:latin typeface="Arial"/>
                <a:cs typeface="Arial"/>
              </a:rPr>
              <a:t>of</a:t>
            </a:r>
            <a:r>
              <a:rPr sz="2198" spc="-69" dirty="0">
                <a:solidFill>
                  <a:srgbClr val="2F2B20"/>
                </a:solidFill>
                <a:latin typeface="Arial"/>
                <a:cs typeface="Arial"/>
              </a:rPr>
              <a:t> </a:t>
            </a:r>
            <a:r>
              <a:rPr sz="2198" spc="6" dirty="0">
                <a:solidFill>
                  <a:srgbClr val="2F2B20"/>
                </a:solidFill>
                <a:latin typeface="Arial"/>
                <a:cs typeface="Arial"/>
              </a:rPr>
              <a:t>nodes:</a:t>
            </a:r>
            <a:endParaRPr sz="2198" dirty="0">
              <a:latin typeface="Arial"/>
              <a:cs typeface="Arial"/>
            </a:endParaRPr>
          </a:p>
          <a:p>
            <a:pPr marL="241100" indent="-228411">
              <a:lnSpc>
                <a:spcPts val="2634"/>
              </a:lnSpc>
              <a:buClr>
                <a:srgbClr val="A9A57C"/>
              </a:buClr>
              <a:buChar char="•"/>
              <a:tabLst>
                <a:tab pos="240465" algn="l"/>
                <a:tab pos="241100" algn="l"/>
              </a:tabLst>
            </a:pPr>
            <a:r>
              <a:rPr lang="en-US" sz="2198" spc="-6" dirty="0">
                <a:solidFill>
                  <a:srgbClr val="2F2B20"/>
                </a:solidFill>
                <a:latin typeface="Arial"/>
                <a:cs typeface="Arial"/>
              </a:rPr>
              <a:t>Number of Tasks</a:t>
            </a: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Quality </a:t>
            </a:r>
            <a:r>
              <a:rPr sz="2198" spc="30" dirty="0">
                <a:solidFill>
                  <a:srgbClr val="2F2B20"/>
                </a:solidFill>
                <a:latin typeface="Arial"/>
                <a:cs typeface="Arial"/>
              </a:rPr>
              <a:t>of</a:t>
            </a:r>
            <a:r>
              <a:rPr sz="2198" spc="-20" dirty="0">
                <a:solidFill>
                  <a:srgbClr val="2F2B20"/>
                </a:solidFill>
                <a:latin typeface="Arial"/>
                <a:cs typeface="Arial"/>
              </a:rPr>
              <a:t> </a:t>
            </a:r>
            <a:r>
              <a:rPr sz="2198" spc="-6" dirty="0">
                <a:solidFill>
                  <a:srgbClr val="2F2B20"/>
                </a:solidFill>
                <a:latin typeface="Arial"/>
                <a:cs typeface="Arial"/>
              </a:rPr>
              <a:t>service:</a:t>
            </a:r>
            <a:endParaRPr sz="2198" dirty="0">
              <a:latin typeface="Arial"/>
              <a:cs typeface="Arial"/>
            </a:endParaRPr>
          </a:p>
          <a:p>
            <a:pPr marL="241100" indent="-228411">
              <a:lnSpc>
                <a:spcPts val="2634"/>
              </a:lnSpc>
              <a:buClr>
                <a:srgbClr val="A9A57C"/>
              </a:buClr>
              <a:buChar char="•"/>
              <a:tabLst>
                <a:tab pos="240465" algn="l"/>
                <a:tab pos="241100" algn="l"/>
              </a:tabLst>
            </a:pPr>
            <a:r>
              <a:rPr sz="2198" spc="-10" dirty="0">
                <a:solidFill>
                  <a:srgbClr val="2F2B20"/>
                </a:solidFill>
                <a:latin typeface="Arial"/>
                <a:cs typeface="Arial"/>
              </a:rPr>
              <a:t>Reservation: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spc="-46" dirty="0">
                <a:solidFill>
                  <a:srgbClr val="2F2B20"/>
                </a:solidFill>
                <a:latin typeface="Arial"/>
                <a:cs typeface="Arial"/>
              </a:rPr>
              <a:t>Wall</a:t>
            </a:r>
            <a:r>
              <a:rPr sz="2198" spc="-6" dirty="0">
                <a:solidFill>
                  <a:srgbClr val="2F2B20"/>
                </a:solidFill>
                <a:latin typeface="Arial"/>
                <a:cs typeface="Arial"/>
              </a:rPr>
              <a:t> </a:t>
            </a:r>
            <a:r>
              <a:rPr sz="2198" spc="6" dirty="0">
                <a:solidFill>
                  <a:srgbClr val="2F2B20"/>
                </a:solidFill>
                <a:latin typeface="Arial"/>
                <a:cs typeface="Arial"/>
              </a:rPr>
              <a:t>time:</a:t>
            </a:r>
            <a:endParaRPr sz="2198" dirty="0">
              <a:latin typeface="Arial"/>
              <a:cs typeface="Arial"/>
            </a:endParaRPr>
          </a:p>
          <a:p>
            <a:pPr marL="241100" indent="-228411">
              <a:lnSpc>
                <a:spcPts val="2634"/>
              </a:lnSpc>
              <a:buClr>
                <a:srgbClr val="A9A57C"/>
              </a:buClr>
              <a:buChar char="•"/>
              <a:tabLst>
                <a:tab pos="240465" algn="l"/>
                <a:tab pos="241100" algn="l"/>
              </a:tabLst>
            </a:pPr>
            <a:r>
              <a:rPr sz="2198" spc="50" dirty="0">
                <a:solidFill>
                  <a:srgbClr val="2F2B20"/>
                </a:solidFill>
                <a:latin typeface="Arial"/>
                <a:cs typeface="Arial"/>
              </a:rPr>
              <a:t>Job</a:t>
            </a:r>
            <a:r>
              <a:rPr sz="2198" spc="-16" dirty="0">
                <a:solidFill>
                  <a:srgbClr val="2F2B20"/>
                </a:solidFill>
                <a:latin typeface="Arial"/>
                <a:cs typeface="Arial"/>
              </a:rPr>
              <a:t> </a:t>
            </a:r>
            <a:r>
              <a:rPr sz="2198" spc="-10" dirty="0">
                <a:solidFill>
                  <a:srgbClr val="2F2B20"/>
                </a:solidFill>
                <a:latin typeface="Arial"/>
                <a:cs typeface="Arial"/>
              </a:rPr>
              <a:t>Name:</a:t>
            </a:r>
            <a:endParaRPr sz="2198" dirty="0">
              <a:latin typeface="Arial"/>
              <a:cs typeface="Arial"/>
            </a:endParaRPr>
          </a:p>
        </p:txBody>
      </p:sp>
      <p:sp>
        <p:nvSpPr>
          <p:cNvPr id="4" name="object 4"/>
          <p:cNvSpPr txBox="1"/>
          <p:nvPr/>
        </p:nvSpPr>
        <p:spPr>
          <a:xfrm>
            <a:off x="3696929" y="2192195"/>
            <a:ext cx="3326415" cy="3373249"/>
          </a:xfrm>
          <a:prstGeom prst="rect">
            <a:avLst/>
          </a:prstGeom>
        </p:spPr>
        <p:txBody>
          <a:bodyPr vert="horz" wrap="square" lIns="0" tIns="118001" rIns="0" bIns="0" rtlCol="0">
            <a:spAutoFit/>
          </a:bodyPr>
          <a:lstStyle/>
          <a:p>
            <a:pPr marL="12689">
              <a:spcBef>
                <a:spcPts val="929"/>
              </a:spcBef>
            </a:pPr>
            <a:r>
              <a:rPr sz="1498" spc="-6" dirty="0">
                <a:solidFill>
                  <a:srgbClr val="0070C0"/>
                </a:solidFill>
                <a:latin typeface="Consolas" panose="020B0609020204030204" pitchFamily="49" charset="0"/>
                <a:cs typeface="Consolas" panose="020B0609020204030204" pitchFamily="49" charset="0"/>
              </a:rPr>
              <a:t>--account=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account_n</a:t>
            </a:r>
            <a:r>
              <a:rPr lang="en-US" sz="1498" spc="-6" dirty="0" err="1">
                <a:solidFill>
                  <a:srgbClr val="FF0000"/>
                </a:solidFill>
                <a:latin typeface="Consolas" panose="020B0609020204030204" pitchFamily="49" charset="0"/>
                <a:cs typeface="Consolas" panose="020B0609020204030204" pitchFamily="49" charset="0"/>
              </a:rPr>
              <a:t>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--partition=</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partition_name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--mail-type=</a:t>
            </a:r>
            <a:r>
              <a:rPr sz="1498" spc="-6" dirty="0">
                <a:solidFill>
                  <a:srgbClr val="FF0000"/>
                </a:solidFill>
                <a:latin typeface="Consolas" panose="020B0609020204030204" pitchFamily="49" charset="0"/>
                <a:cs typeface="Consolas" panose="020B0609020204030204" pitchFamily="49" charset="0"/>
              </a:rPr>
              <a:t>&lt;type&gt;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--mail-user=</a:t>
            </a:r>
            <a:r>
              <a:rPr sz="1498" spc="-6" dirty="0">
                <a:solidFill>
                  <a:srgbClr val="FF0000"/>
                </a:solidFill>
                <a:latin typeface="Consolas" panose="020B0609020204030204" pitchFamily="49" charset="0"/>
                <a:cs typeface="Consolas" panose="020B0609020204030204" pitchFamily="49" charset="0"/>
              </a:rPr>
              <a:t>&lt;user&gt;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--nodes=</a:t>
            </a:r>
            <a:r>
              <a:rPr sz="1498" spc="-6" dirty="0">
                <a:solidFill>
                  <a:srgbClr val="FF0000"/>
                </a:solidFill>
                <a:latin typeface="Consolas" panose="020B0609020204030204" pitchFamily="49" charset="0"/>
                <a:cs typeface="Consolas" panose="020B0609020204030204" pitchFamily="49" charset="0"/>
              </a:rPr>
              <a:t>&lt;nodes&gt;</a:t>
            </a:r>
            <a:endParaRPr lang="en-US" sz="1498" spc="-6" dirty="0">
              <a:solidFill>
                <a:srgbClr val="FF0000"/>
              </a:solidFill>
              <a:latin typeface="Consolas" panose="020B0609020204030204" pitchFamily="49" charset="0"/>
              <a:cs typeface="Consolas" panose="020B0609020204030204" pitchFamily="49" charset="0"/>
            </a:endParaRPr>
          </a:p>
          <a:p>
            <a:pPr marL="12689">
              <a:spcBef>
                <a:spcPts val="834"/>
              </a:spcBef>
            </a:pP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a:t>
            </a:r>
            <a:r>
              <a:rPr lang="en-US" sz="1498" spc="-6" dirty="0">
                <a:solidFill>
                  <a:srgbClr val="FF0000"/>
                </a:solidFill>
                <a:latin typeface="Consolas" panose="020B0609020204030204" pitchFamily="49" charset="0"/>
                <a:cs typeface="Consolas" panose="020B0609020204030204" pitchFamily="49" charset="0"/>
              </a:rPr>
              <a:t>&lt;number-of-tasks&gt;</a:t>
            </a:r>
            <a:endParaRPr sz="1498" dirty="0">
              <a:solidFill>
                <a:srgbClr val="FF0000"/>
              </a:solidFill>
              <a:latin typeface="Consolas" panose="020B0609020204030204" pitchFamily="49" charset="0"/>
              <a:cs typeface="Consolas" panose="020B0609020204030204" pitchFamily="49" charset="0"/>
            </a:endParaRPr>
          </a:p>
          <a:p>
            <a:pPr marL="12689">
              <a:spcBef>
                <a:spcPts val="828"/>
              </a:spcBef>
            </a:pP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qos</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--reservation=</a:t>
            </a:r>
            <a:r>
              <a:rPr sz="1498" spc="-6" dirty="0">
                <a:solidFill>
                  <a:srgbClr val="FF0000"/>
                </a:solidFill>
                <a:latin typeface="Consolas" panose="020B0609020204030204" pitchFamily="49" charset="0"/>
                <a:cs typeface="Consolas" panose="020B0609020204030204" pitchFamily="49" charset="0"/>
              </a:rPr>
              <a:t>&lt;name&gt;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--time=</a:t>
            </a:r>
            <a:r>
              <a:rPr sz="1498" spc="-6" dirty="0">
                <a:solidFill>
                  <a:srgbClr val="FF0000"/>
                </a:solidFill>
                <a:latin typeface="Consolas" panose="020B0609020204030204" pitchFamily="49" charset="0"/>
                <a:cs typeface="Consolas" panose="020B0609020204030204" pitchFamily="49" charset="0"/>
              </a:rPr>
              <a:t>&lt;wall</a:t>
            </a:r>
            <a:r>
              <a:rPr sz="1498" spc="-16" dirty="0">
                <a:solidFill>
                  <a:srgbClr val="FF0000"/>
                </a:solidFill>
                <a:latin typeface="Consolas" panose="020B0609020204030204" pitchFamily="49" charset="0"/>
                <a:cs typeface="Consolas" panose="020B0609020204030204" pitchFamily="49" charset="0"/>
              </a:rPr>
              <a:t> </a:t>
            </a:r>
            <a:r>
              <a:rPr sz="1498" spc="-6" dirty="0">
                <a:solidFill>
                  <a:srgbClr val="FF0000"/>
                </a:solidFill>
                <a:latin typeface="Consolas" panose="020B0609020204030204" pitchFamily="49" charset="0"/>
                <a:cs typeface="Consolas" panose="020B0609020204030204" pitchFamily="49" charset="0"/>
              </a:rPr>
              <a:t>time&gt;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--job-name=</a:t>
            </a:r>
            <a:r>
              <a:rPr sz="1498" spc="-6" dirty="0">
                <a:solidFill>
                  <a:srgbClr val="FF0000"/>
                </a:solidFill>
                <a:latin typeface="Consolas" panose="020B0609020204030204" pitchFamily="49" charset="0"/>
                <a:cs typeface="Consolas" panose="020B0609020204030204" pitchFamily="49" charset="0"/>
              </a:rPr>
              <a:t>&lt;jobname&gt;</a:t>
            </a:r>
            <a:endParaRPr sz="1498" dirty="0">
              <a:solidFill>
                <a:srgbClr val="FF0000"/>
              </a:solidFill>
              <a:latin typeface="Consolas" panose="020B0609020204030204" pitchFamily="49" charset="0"/>
              <a:cs typeface="Consolas" panose="020B0609020204030204" pitchFamily="49" charset="0"/>
            </a:endParaRPr>
          </a:p>
        </p:txBody>
      </p:sp>
      <p:sp>
        <p:nvSpPr>
          <p:cNvPr id="5" name="object 5"/>
          <p:cNvSpPr txBox="1"/>
          <p:nvPr/>
        </p:nvSpPr>
        <p:spPr>
          <a:xfrm>
            <a:off x="2315887" y="5637692"/>
            <a:ext cx="7611741" cy="438532"/>
          </a:xfrm>
          <a:prstGeom prst="rect">
            <a:avLst/>
          </a:prstGeom>
        </p:spPr>
        <p:txBody>
          <a:bodyPr vert="horz" wrap="square" lIns="0" tIns="53291" rIns="0" bIns="0" rtlCol="0">
            <a:spAutoFit/>
          </a:bodyPr>
          <a:lstStyle/>
          <a:p>
            <a:pPr marL="12689" marR="5075">
              <a:lnSpc>
                <a:spcPts val="1468"/>
              </a:lnSpc>
              <a:spcBef>
                <a:spcPts val="420"/>
              </a:spcBef>
              <a:buClr>
                <a:srgbClr val="A9A57C"/>
              </a:buClr>
              <a:tabLst>
                <a:tab pos="240465" algn="l"/>
                <a:tab pos="241100" algn="l"/>
              </a:tabLst>
            </a:pPr>
            <a:r>
              <a:rPr sz="1498" i="1" spc="-30" dirty="0">
                <a:solidFill>
                  <a:srgbClr val="2F2B20"/>
                </a:solidFill>
                <a:latin typeface="Arial"/>
                <a:cs typeface="Arial"/>
              </a:rPr>
              <a:t>FYI: </a:t>
            </a:r>
            <a:r>
              <a:rPr sz="1498" i="1" spc="-59" dirty="0">
                <a:solidFill>
                  <a:srgbClr val="2F2B20"/>
                </a:solidFill>
                <a:latin typeface="Arial"/>
                <a:cs typeface="Arial"/>
              </a:rPr>
              <a:t>You </a:t>
            </a:r>
            <a:r>
              <a:rPr sz="1498" i="1" spc="30" dirty="0">
                <a:solidFill>
                  <a:srgbClr val="2F2B20"/>
                </a:solidFill>
                <a:latin typeface="Arial"/>
                <a:cs typeface="Arial"/>
              </a:rPr>
              <a:t>do </a:t>
            </a:r>
            <a:r>
              <a:rPr sz="1498" i="1" spc="-30" dirty="0">
                <a:solidFill>
                  <a:srgbClr val="2F2B20"/>
                </a:solidFill>
                <a:latin typeface="Arial"/>
                <a:cs typeface="Arial"/>
              </a:rPr>
              <a:t>NOT </a:t>
            </a:r>
            <a:r>
              <a:rPr sz="1498" i="1" dirty="0">
                <a:solidFill>
                  <a:srgbClr val="2F2B20"/>
                </a:solidFill>
                <a:latin typeface="Arial"/>
                <a:cs typeface="Arial"/>
              </a:rPr>
              <a:t>actually </a:t>
            </a:r>
            <a:r>
              <a:rPr sz="1498" i="1" spc="10" dirty="0">
                <a:solidFill>
                  <a:srgbClr val="2F2B20"/>
                </a:solidFill>
                <a:latin typeface="Arial"/>
                <a:cs typeface="Arial"/>
              </a:rPr>
              <a:t>type </a:t>
            </a:r>
            <a:r>
              <a:rPr sz="1498" i="1" spc="16" dirty="0">
                <a:solidFill>
                  <a:srgbClr val="FF0000"/>
                </a:solidFill>
                <a:latin typeface="Arial"/>
                <a:cs typeface="Arial"/>
              </a:rPr>
              <a:t>&lt;&gt;</a:t>
            </a:r>
            <a:r>
              <a:rPr sz="1498" i="1" spc="16" dirty="0">
                <a:solidFill>
                  <a:srgbClr val="2F2B20"/>
                </a:solidFill>
                <a:latin typeface="Arial"/>
                <a:cs typeface="Arial"/>
              </a:rPr>
              <a:t> </a:t>
            </a:r>
            <a:r>
              <a:rPr sz="1498" i="1" dirty="0">
                <a:solidFill>
                  <a:srgbClr val="2F2B20"/>
                </a:solidFill>
                <a:latin typeface="Arial"/>
                <a:cs typeface="Arial"/>
              </a:rPr>
              <a:t>above </a:t>
            </a:r>
            <a:r>
              <a:rPr sz="1498" i="1" spc="-85" dirty="0">
                <a:solidFill>
                  <a:srgbClr val="2F2B20"/>
                </a:solidFill>
                <a:latin typeface="Arial"/>
                <a:cs typeface="Arial"/>
              </a:rPr>
              <a:t>– </a:t>
            </a:r>
            <a:r>
              <a:rPr sz="1498" i="1" spc="6" dirty="0">
                <a:solidFill>
                  <a:srgbClr val="2F2B20"/>
                </a:solidFill>
                <a:latin typeface="Arial"/>
                <a:cs typeface="Arial"/>
              </a:rPr>
              <a:t>this </a:t>
            </a:r>
            <a:r>
              <a:rPr sz="1498" i="1" dirty="0">
                <a:solidFill>
                  <a:srgbClr val="2F2B20"/>
                </a:solidFill>
                <a:latin typeface="Arial"/>
                <a:cs typeface="Arial"/>
              </a:rPr>
              <a:t>designates </a:t>
            </a:r>
            <a:r>
              <a:rPr sz="1498" i="1" spc="6" dirty="0">
                <a:solidFill>
                  <a:srgbClr val="2F2B20"/>
                </a:solidFill>
                <a:latin typeface="Arial"/>
                <a:cs typeface="Arial"/>
              </a:rPr>
              <a:t>something </a:t>
            </a:r>
            <a:r>
              <a:rPr sz="1498" i="1" spc="10" dirty="0">
                <a:solidFill>
                  <a:srgbClr val="2F2B20"/>
                </a:solidFill>
                <a:latin typeface="Arial"/>
                <a:cs typeface="Arial"/>
              </a:rPr>
              <a:t>specific </a:t>
            </a:r>
            <a:r>
              <a:rPr sz="1498" i="1" dirty="0">
                <a:solidFill>
                  <a:srgbClr val="2F2B20"/>
                </a:solidFill>
                <a:latin typeface="Arial"/>
                <a:cs typeface="Arial"/>
              </a:rPr>
              <a:t>you </a:t>
            </a:r>
            <a:r>
              <a:rPr sz="1498" i="1" spc="-20" dirty="0">
                <a:solidFill>
                  <a:srgbClr val="2F2B20"/>
                </a:solidFill>
                <a:latin typeface="Arial"/>
                <a:cs typeface="Arial"/>
              </a:rPr>
              <a:t>as </a:t>
            </a:r>
            <a:r>
              <a:rPr sz="1498" i="1" spc="-30" dirty="0">
                <a:solidFill>
                  <a:srgbClr val="2F2B20"/>
                </a:solidFill>
                <a:latin typeface="Arial"/>
                <a:cs typeface="Arial"/>
              </a:rPr>
              <a:t>a  </a:t>
            </a:r>
            <a:r>
              <a:rPr sz="1498" i="1" spc="-10" dirty="0">
                <a:solidFill>
                  <a:srgbClr val="2F2B20"/>
                </a:solidFill>
                <a:latin typeface="Arial"/>
                <a:cs typeface="Arial"/>
              </a:rPr>
              <a:t>user </a:t>
            </a:r>
            <a:r>
              <a:rPr sz="1498" i="1" spc="16" dirty="0">
                <a:solidFill>
                  <a:srgbClr val="2F2B20"/>
                </a:solidFill>
                <a:latin typeface="Arial"/>
                <a:cs typeface="Arial"/>
              </a:rPr>
              <a:t>must </a:t>
            </a:r>
            <a:r>
              <a:rPr sz="1498" i="1" spc="-6" dirty="0">
                <a:solidFill>
                  <a:srgbClr val="2F2B20"/>
                </a:solidFill>
                <a:latin typeface="Arial"/>
                <a:cs typeface="Arial"/>
              </a:rPr>
              <a:t>enter </a:t>
            </a:r>
            <a:r>
              <a:rPr sz="1498" i="1" spc="10" dirty="0">
                <a:solidFill>
                  <a:srgbClr val="2F2B20"/>
                </a:solidFill>
                <a:latin typeface="Arial"/>
                <a:cs typeface="Arial"/>
              </a:rPr>
              <a:t>about </a:t>
            </a:r>
            <a:r>
              <a:rPr sz="1498" i="1" dirty="0">
                <a:solidFill>
                  <a:srgbClr val="2F2B20"/>
                </a:solidFill>
                <a:latin typeface="Arial"/>
                <a:cs typeface="Arial"/>
              </a:rPr>
              <a:t>your</a:t>
            </a:r>
            <a:r>
              <a:rPr sz="1498" i="1" spc="-50" dirty="0">
                <a:solidFill>
                  <a:srgbClr val="2F2B20"/>
                </a:solidFill>
                <a:latin typeface="Arial"/>
                <a:cs typeface="Arial"/>
              </a:rPr>
              <a:t> </a:t>
            </a:r>
            <a:r>
              <a:rPr sz="1498" i="1" spc="26" dirty="0">
                <a:solidFill>
                  <a:srgbClr val="2F2B20"/>
                </a:solidFill>
                <a:latin typeface="Arial"/>
                <a:cs typeface="Arial"/>
              </a:rPr>
              <a:t>job</a:t>
            </a:r>
            <a:endParaRPr sz="1498" i="1" dirty="0">
              <a:latin typeface="Arial"/>
              <a:cs typeface="Arial"/>
            </a:endParaRP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fld id="{54FCB1D4-9194-4B77-8946-08E2B879F792}" type="datetime1">
              <a:rPr lang="en-US" smtClean="0"/>
              <a:t>5/18/2021</a:t>
            </a:fld>
            <a:endParaRPr lang="en-US"/>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Intro to HPC</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30</a:t>
            </a:fld>
            <a:endParaRPr lang="en-US"/>
          </a:p>
        </p:txBody>
      </p:sp>
      <p:sp>
        <p:nvSpPr>
          <p:cNvPr id="10" name="Rectangle 9">
            <a:extLst>
              <a:ext uri="{FF2B5EF4-FFF2-40B4-BE49-F238E27FC236}">
                <a16:creationId xmlns:a16="http://schemas.microsoft.com/office/drawing/2014/main" id="{8F813389-1BEF-0946-933F-57FA69701DBB}"/>
              </a:ext>
            </a:extLst>
          </p:cNvPr>
          <p:cNvSpPr/>
          <p:nvPr/>
        </p:nvSpPr>
        <p:spPr>
          <a:xfrm>
            <a:off x="7023344" y="3328500"/>
            <a:ext cx="2904284" cy="461665"/>
          </a:xfrm>
          <a:prstGeom prst="rect">
            <a:avLst/>
          </a:prstGeom>
        </p:spPr>
        <p:txBody>
          <a:bodyPr wrap="square">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Tree>
    <p:extLst>
      <p:ext uri="{BB962C8B-B14F-4D97-AF65-F5344CB8AC3E}">
        <p14:creationId xmlns:p14="http://schemas.microsoft.com/office/powerpoint/2010/main" val="210301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9A1468-BA5D-CD46-A1C5-5786C0EC62EE}"/>
              </a:ext>
            </a:extLst>
          </p:cNvPr>
          <p:cNvGraphicFramePr>
            <a:graphicFrameLocks noGrp="1"/>
          </p:cNvGraphicFramePr>
          <p:nvPr>
            <p:extLst>
              <p:ext uri="{D42A27DB-BD31-4B8C-83A1-F6EECF244321}">
                <p14:modId xmlns:p14="http://schemas.microsoft.com/office/powerpoint/2010/main" val="1084029076"/>
              </p:ext>
            </p:extLst>
          </p:nvPr>
        </p:nvGraphicFramePr>
        <p:xfrm>
          <a:off x="1180051" y="1616576"/>
          <a:ext cx="9831898" cy="3423089"/>
        </p:xfrm>
        <a:graphic>
          <a:graphicData uri="http://schemas.openxmlformats.org/drawingml/2006/table">
            <a:tbl>
              <a:tblPr/>
              <a:tblGrid>
                <a:gridCol w="2231472">
                  <a:extLst>
                    <a:ext uri="{9D8B030D-6E8A-4147-A177-3AD203B41FA5}">
                      <a16:colId xmlns:a16="http://schemas.microsoft.com/office/drawing/2014/main" val="20000"/>
                    </a:ext>
                  </a:extLst>
                </a:gridCol>
                <a:gridCol w="2565841">
                  <a:extLst>
                    <a:ext uri="{9D8B030D-6E8A-4147-A177-3AD203B41FA5}">
                      <a16:colId xmlns:a16="http://schemas.microsoft.com/office/drawing/2014/main" val="20001"/>
                    </a:ext>
                  </a:extLst>
                </a:gridCol>
                <a:gridCol w="1316556">
                  <a:extLst>
                    <a:ext uri="{9D8B030D-6E8A-4147-A177-3AD203B41FA5}">
                      <a16:colId xmlns:a16="http://schemas.microsoft.com/office/drawing/2014/main" val="20002"/>
                    </a:ext>
                  </a:extLst>
                </a:gridCol>
                <a:gridCol w="1467020">
                  <a:extLst>
                    <a:ext uri="{9D8B030D-6E8A-4147-A177-3AD203B41FA5}">
                      <a16:colId xmlns:a16="http://schemas.microsoft.com/office/drawing/2014/main" val="20003"/>
                    </a:ext>
                  </a:extLst>
                </a:gridCol>
                <a:gridCol w="2251009">
                  <a:extLst>
                    <a:ext uri="{9D8B030D-6E8A-4147-A177-3AD203B41FA5}">
                      <a16:colId xmlns:a16="http://schemas.microsoft.com/office/drawing/2014/main" val="20004"/>
                    </a:ext>
                  </a:extLst>
                </a:gridCol>
              </a:tblGrid>
              <a:tr h="631967">
                <a:tc>
                  <a:txBody>
                    <a:bodyPr/>
                    <a:lstStyle/>
                    <a:p>
                      <a:pPr rtl="0" fontAlgn="t">
                        <a:spcBef>
                          <a:spcPts val="0"/>
                        </a:spcBef>
                        <a:spcAft>
                          <a:spcPts val="0"/>
                        </a:spcAft>
                      </a:pPr>
                      <a:r>
                        <a:rPr lang="en-US" sz="1800" b="1" i="0" u="none" strike="noStrike" dirty="0">
                          <a:solidFill>
                            <a:srgbClr val="000000"/>
                          </a:solidFill>
                          <a:effectLst/>
                          <a:latin typeface="Arial" charset="0"/>
                        </a:rPr>
                        <a:t>Partition</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Description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000000"/>
                          </a:solidFill>
                          <a:effectLst/>
                          <a:latin typeface="Arial" charset="0"/>
                        </a:rPr>
                        <a:t># of nodes</a:t>
                      </a:r>
                      <a:endParaRPr lang="en-US" sz="1800" b="1">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cores/node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GPUs/node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3827">
                <a:tc>
                  <a:txBody>
                    <a:bodyPr/>
                    <a:lstStyle/>
                    <a:p>
                      <a:pPr rtl="0" fontAlgn="t">
                        <a:spcBef>
                          <a:spcPts val="0"/>
                        </a:spcBef>
                        <a:spcAft>
                          <a:spcPts val="0"/>
                        </a:spcAft>
                      </a:pPr>
                      <a:r>
                        <a:rPr lang="en-US" sz="1800" b="0" i="0" u="none" strike="noStrike" dirty="0">
                          <a:solidFill>
                            <a:srgbClr val="000000"/>
                          </a:solidFill>
                          <a:effectLst/>
                          <a:latin typeface="Arial" charset="0"/>
                        </a:rPr>
                        <a:t>shas</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General Compute (Haswell)</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~450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9161">
                <a:tc>
                  <a:txBody>
                    <a:bodyPr/>
                    <a:lstStyle/>
                    <a:p>
                      <a:pPr rtl="0" fontAlgn="t">
                        <a:spcBef>
                          <a:spcPts val="0"/>
                        </a:spcBef>
                        <a:spcAft>
                          <a:spcPts val="0"/>
                        </a:spcAft>
                      </a:pPr>
                      <a:r>
                        <a:rPr lang="en-US" sz="1800" b="0" i="0" u="none" strike="noStrike" dirty="0" err="1">
                          <a:solidFill>
                            <a:srgbClr val="000000"/>
                          </a:solidFill>
                          <a:effectLst/>
                          <a:latin typeface="Arial" charset="0"/>
                        </a:rPr>
                        <a:t>sgpu</a:t>
                      </a:r>
                      <a:endParaRPr lang="en-US" sz="1800" b="0" i="0" u="none" strike="noStrike" dirty="0">
                        <a:solidFill>
                          <a:srgbClr val="000000"/>
                        </a:solidFill>
                        <a:effectLst/>
                        <a:latin typeface="Arial"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GPU-enabled nodes</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10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effectively 4</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9161">
                <a:tc>
                  <a:txBody>
                    <a:bodyPr/>
                    <a:lstStyle/>
                    <a:p>
                      <a:pPr rtl="0" fontAlgn="t">
                        <a:spcBef>
                          <a:spcPts val="0"/>
                        </a:spcBef>
                        <a:spcAft>
                          <a:spcPts val="0"/>
                        </a:spcAft>
                      </a:pPr>
                      <a:r>
                        <a:rPr lang="en-US" sz="1800" b="0" i="0" u="none" strike="noStrike" dirty="0" err="1">
                          <a:solidFill>
                            <a:srgbClr val="000000"/>
                          </a:solidFill>
                          <a:effectLst/>
                          <a:latin typeface="Arial" charset="0"/>
                        </a:rPr>
                        <a:t>smem</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High-memory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5</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48</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0</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8973">
                <a:tc>
                  <a:txBody>
                    <a:bodyPr/>
                    <a:lstStyle/>
                    <a:p>
                      <a:pPr rtl="0" fontAlgn="t">
                        <a:spcBef>
                          <a:spcPts val="0"/>
                        </a:spcBef>
                        <a:spcAft>
                          <a:spcPts val="0"/>
                        </a:spcAft>
                      </a:pPr>
                      <a:r>
                        <a:rPr lang="en-US" sz="1800" b="0" i="0" u="none" strike="noStrike" dirty="0" err="1">
                          <a:solidFill>
                            <a:srgbClr val="000000"/>
                          </a:solidFill>
                          <a:effectLst/>
                          <a:latin typeface="Arial" charset="0"/>
                        </a:rPr>
                        <a:t>sknl</a:t>
                      </a:r>
                      <a:endParaRPr lang="en-US" sz="1800" b="0" i="0" u="none" strike="noStrike" dirty="0">
                        <a:solidFill>
                          <a:srgbClr val="000000"/>
                        </a:solidFill>
                        <a:effectLst/>
                        <a:latin typeface="Arial"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Phi (Knights Landing)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68</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42786" y="324569"/>
            <a:ext cx="10352227" cy="1325563"/>
          </a:xfrm>
        </p:spPr>
        <p:txBody>
          <a:bodyPr/>
          <a:lstStyle/>
          <a:p>
            <a:r>
              <a:rPr lang="en-US" dirty="0">
                <a:latin typeface="Helvetica Light"/>
              </a:rPr>
              <a:t>Available Partitions (--partition)</a:t>
            </a:r>
          </a:p>
        </p:txBody>
      </p:sp>
      <p:sp>
        <p:nvSpPr>
          <p:cNvPr id="2" name="Date Placeholder 1">
            <a:extLst>
              <a:ext uri="{FF2B5EF4-FFF2-40B4-BE49-F238E27FC236}">
                <a16:creationId xmlns:a16="http://schemas.microsoft.com/office/drawing/2014/main" id="{4FBA2D2E-BC5A-8D4D-997A-4630116314D6}"/>
              </a:ext>
            </a:extLst>
          </p:cNvPr>
          <p:cNvSpPr>
            <a:spLocks noGrp="1"/>
          </p:cNvSpPr>
          <p:nvPr>
            <p:ph type="dt" sz="half" idx="10"/>
          </p:nvPr>
        </p:nvSpPr>
        <p:spPr/>
        <p:txBody>
          <a:bodyPr/>
          <a:lstStyle/>
          <a:p>
            <a:fld id="{C2AD2A7A-13FD-4D63-8CF9-328BCAE45779}" type="datetime1">
              <a:rPr lang="en-US" smtClean="0"/>
              <a:t>5/18/2021</a:t>
            </a:fld>
            <a:endParaRPr lang="en-US" dirty="0"/>
          </a:p>
        </p:txBody>
      </p:sp>
      <p:sp>
        <p:nvSpPr>
          <p:cNvPr id="3" name="Footer Placeholder 2">
            <a:extLst>
              <a:ext uri="{FF2B5EF4-FFF2-40B4-BE49-F238E27FC236}">
                <a16:creationId xmlns:a16="http://schemas.microsoft.com/office/drawing/2014/main" id="{2010108C-160C-5240-A68F-AD0675FD6E40}"/>
              </a:ext>
            </a:extLst>
          </p:cNvPr>
          <p:cNvSpPr>
            <a:spLocks noGrp="1"/>
          </p:cNvSpPr>
          <p:nvPr>
            <p:ph type="ftr" sz="quarter" idx="11"/>
          </p:nvPr>
        </p:nvSpPr>
        <p:spPr/>
        <p:txBody>
          <a:bodyPr/>
          <a:lstStyle/>
          <a:p>
            <a:r>
              <a:rPr lang="en-US"/>
              <a:t>Intro to HPC</a:t>
            </a:r>
          </a:p>
        </p:txBody>
      </p:sp>
      <p:sp>
        <p:nvSpPr>
          <p:cNvPr id="4" name="Slide Number Placeholder 3">
            <a:extLst>
              <a:ext uri="{FF2B5EF4-FFF2-40B4-BE49-F238E27FC236}">
                <a16:creationId xmlns:a16="http://schemas.microsoft.com/office/drawing/2014/main" id="{CE378EA2-5B32-9146-9D5C-175D98B4C128}"/>
              </a:ext>
            </a:extLst>
          </p:cNvPr>
          <p:cNvSpPr>
            <a:spLocks noGrp="1"/>
          </p:cNvSpPr>
          <p:nvPr>
            <p:ph type="sldNum" sz="quarter" idx="12"/>
          </p:nvPr>
        </p:nvSpPr>
        <p:spPr/>
        <p:txBody>
          <a:bodyPr/>
          <a:lstStyle/>
          <a:p>
            <a:fld id="{DD321DBF-325B-3546-BAAF-4F6E3B3181FF}" type="slidenum">
              <a:rPr lang="en-US" smtClean="0"/>
              <a:t>31</a:t>
            </a:fld>
            <a:endParaRPr lang="en-US"/>
          </a:p>
        </p:txBody>
      </p:sp>
    </p:spTree>
    <p:extLst>
      <p:ext uri="{BB962C8B-B14F-4D97-AF65-F5344CB8AC3E}">
        <p14:creationId xmlns:p14="http://schemas.microsoft.com/office/powerpoint/2010/main" val="2762798730"/>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08704" y="379779"/>
            <a:ext cx="10515600" cy="1325563"/>
          </a:xfrm>
        </p:spPr>
        <p:txBody>
          <a:bodyPr/>
          <a:lstStyle/>
          <a:p>
            <a:r>
              <a:rPr lang="en-US" dirty="0">
                <a:latin typeface="Helvetica" panose="020B0604020202020204" pitchFamily="34" charset="0"/>
                <a:cs typeface="Helvetica" panose="020B0604020202020204" pitchFamily="34" charset="0"/>
              </a:rPr>
              <a:t>Sub-Partitions</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extLst>
              <p:ext uri="{D42A27DB-BD31-4B8C-83A1-F6EECF244321}">
                <p14:modId xmlns:p14="http://schemas.microsoft.com/office/powerpoint/2010/main" val="3093060065"/>
              </p:ext>
            </p:extLst>
          </p:nvPr>
        </p:nvGraphicFramePr>
        <p:xfrm>
          <a:off x="1112877" y="1688374"/>
          <a:ext cx="10107901" cy="2917181"/>
        </p:xfrm>
        <a:graphic>
          <a:graphicData uri="http://schemas.openxmlformats.org/drawingml/2006/table">
            <a:tbl>
              <a:tblPr/>
              <a:tblGrid>
                <a:gridCol w="2558209">
                  <a:extLst>
                    <a:ext uri="{9D8B030D-6E8A-4147-A177-3AD203B41FA5}">
                      <a16:colId xmlns:a16="http://schemas.microsoft.com/office/drawing/2014/main" val="20000"/>
                    </a:ext>
                  </a:extLst>
                </a:gridCol>
                <a:gridCol w="2111672">
                  <a:extLst>
                    <a:ext uri="{9D8B030D-6E8A-4147-A177-3AD203B41FA5}">
                      <a16:colId xmlns:a16="http://schemas.microsoft.com/office/drawing/2014/main" val="20001"/>
                    </a:ext>
                  </a:extLst>
                </a:gridCol>
                <a:gridCol w="1775297">
                  <a:extLst>
                    <a:ext uri="{9D8B030D-6E8A-4147-A177-3AD203B41FA5}">
                      <a16:colId xmlns:a16="http://schemas.microsoft.com/office/drawing/2014/main" val="20002"/>
                    </a:ext>
                  </a:extLst>
                </a:gridCol>
                <a:gridCol w="1756612">
                  <a:extLst>
                    <a:ext uri="{9D8B030D-6E8A-4147-A177-3AD203B41FA5}">
                      <a16:colId xmlns:a16="http://schemas.microsoft.com/office/drawing/2014/main" val="20003"/>
                    </a:ext>
                  </a:extLst>
                </a:gridCol>
                <a:gridCol w="1906111">
                  <a:extLst>
                    <a:ext uri="{9D8B030D-6E8A-4147-A177-3AD203B41FA5}">
                      <a16:colId xmlns:a16="http://schemas.microsoft.com/office/drawing/2014/main" val="20004"/>
                    </a:ext>
                  </a:extLst>
                </a:gridCol>
              </a:tblGrid>
              <a:tr h="756919">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Partition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08334">
                <a:tc>
                  <a:txBody>
                    <a:bodyPr/>
                    <a:lstStyle/>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shas</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sgpu</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lvl="1" algn="l"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sknl</a:t>
                      </a:r>
                      <a:r>
                        <a:rPr lang="en-US" sz="1800" b="0" i="0" u="none" strike="noStrike" dirty="0">
                          <a:solidFill>
                            <a:srgbClr val="000000"/>
                          </a:solidFill>
                          <a:effectLst/>
                          <a:latin typeface="Arial" panose="020B0604020202020204" pitchFamily="34" charset="0"/>
                          <a:cs typeface="Arial" panose="020B0604020202020204" pitchFamily="34" charset="0"/>
                        </a:rPr>
                        <a:t>-testing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a:t>
                      </a:r>
                      <a:r>
                        <a:rPr lang="en-US" sz="1800" b="0" i="0" u="none" strike="noStrike" baseline="0" dirty="0">
                          <a:solidFill>
                            <a:srgbClr val="000000"/>
                          </a:solidFill>
                          <a:effectLst/>
                          <a:latin typeface="Arial" panose="020B0604020202020204" pitchFamily="34" charset="0"/>
                          <a:cs typeface="Arial" panose="020B0604020202020204" pitchFamily="34" charset="0"/>
                        </a:rPr>
                        <a:t> quick turnaround when 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30 M</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 </a:t>
                      </a:r>
                    </a:p>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12 cores/node</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1928">
                <a:tc>
                  <a:txBody>
                    <a:bodyPr/>
                    <a:lstStyle/>
                    <a:p>
                      <a:pPr lvl="1" algn="l" rtl="0" fontAlgn="t">
                        <a:spcBef>
                          <a:spcPts val="0"/>
                        </a:spcBef>
                        <a:spcAft>
                          <a:spcPts val="0"/>
                        </a:spcAft>
                      </a:pPr>
                      <a:r>
                        <a:rPr lang="en-US" sz="1800" dirty="0" err="1">
                          <a:effectLst/>
                          <a:latin typeface="Arial" panose="020B0604020202020204" pitchFamily="34" charset="0"/>
                          <a:cs typeface="Arial" panose="020B0604020202020204" pitchFamily="34" charset="0"/>
                        </a:rPr>
                        <a:t>shas</a:t>
                      </a:r>
                      <a:r>
                        <a:rPr lang="en-US" sz="1800" dirty="0">
                          <a:effectLst/>
                          <a:latin typeface="Arial" panose="020B0604020202020204" pitchFamily="34" charset="0"/>
                          <a:cs typeface="Arial" panose="020B0604020202020204" pitchFamily="34"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For interactive jobs (command or GUI)</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4 H</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 core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fld id="{828A03A5-F813-4D9A-BF63-E05F77C8037E}" type="datetime1">
              <a:rPr lang="en-US" smtClean="0"/>
              <a:t>5/18/2021</a:t>
            </a:fld>
            <a:endParaRPr lang="en-US"/>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Intro to HPC</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32</a:t>
            </a:fld>
            <a:endParaRPr lang="en-US"/>
          </a:p>
        </p:txBody>
      </p:sp>
    </p:spTree>
    <p:extLst>
      <p:ext uri="{BB962C8B-B14F-4D97-AF65-F5344CB8AC3E}">
        <p14:creationId xmlns:p14="http://schemas.microsoft.com/office/powerpoint/2010/main" val="35144863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D8833-1733-4BB9-A9D8-C7A9C9B3F9E2}"/>
              </a:ext>
            </a:extLst>
          </p:cNvPr>
          <p:cNvSpPr>
            <a:spLocks noGrp="1"/>
          </p:cNvSpPr>
          <p:nvPr>
            <p:ph idx="1"/>
          </p:nvPr>
        </p:nvSpPr>
        <p:spPr>
          <a:xfrm>
            <a:off x="833614" y="1409378"/>
            <a:ext cx="10515600" cy="4163129"/>
          </a:xfrm>
        </p:spPr>
        <p:txBody>
          <a:bodyPr>
            <a:normAutofit/>
          </a:bodyPr>
          <a:lstStyle/>
          <a:p>
            <a:r>
              <a:rPr lang="en-US" dirty="0"/>
              <a:t>Software is usually installed locally by Users in their /projects/$USER directory</a:t>
            </a:r>
          </a:p>
          <a:p>
            <a:r>
              <a:rPr lang="en-US" dirty="0"/>
              <a:t>Generic versions of some software available with </a:t>
            </a:r>
            <a:r>
              <a:rPr lang="en-US" dirty="0" err="1"/>
              <a:t>Lmod</a:t>
            </a:r>
            <a:r>
              <a:rPr lang="en-US" dirty="0"/>
              <a:t> module software</a:t>
            </a:r>
          </a:p>
          <a:p>
            <a:r>
              <a:rPr lang="en-US" dirty="0" err="1"/>
              <a:t>Lmod</a:t>
            </a:r>
            <a:r>
              <a:rPr lang="en-US" dirty="0"/>
              <a:t> Commands:</a:t>
            </a:r>
          </a:p>
        </p:txBody>
      </p:sp>
      <p:sp>
        <p:nvSpPr>
          <p:cNvPr id="4" name="Date Placeholder 3">
            <a:extLst>
              <a:ext uri="{FF2B5EF4-FFF2-40B4-BE49-F238E27FC236}">
                <a16:creationId xmlns:a16="http://schemas.microsoft.com/office/drawing/2014/main" id="{29578564-7945-41F9-AF3F-179A4009B06B}"/>
              </a:ext>
            </a:extLst>
          </p:cNvPr>
          <p:cNvSpPr>
            <a:spLocks noGrp="1"/>
          </p:cNvSpPr>
          <p:nvPr>
            <p:ph type="dt" sz="half" idx="10"/>
          </p:nvPr>
        </p:nvSpPr>
        <p:spPr/>
        <p:txBody>
          <a:bodyPr/>
          <a:lstStyle/>
          <a:p>
            <a:fld id="{8E6AFEF4-536A-43D4-958A-F33CBACB3004}" type="datetime1">
              <a:rPr lang="en-US" smtClean="0"/>
              <a:t>5/18/2021</a:t>
            </a:fld>
            <a:endParaRPr lang="en-US" dirty="0"/>
          </a:p>
        </p:txBody>
      </p:sp>
      <p:sp>
        <p:nvSpPr>
          <p:cNvPr id="5" name="Footer Placeholder 4">
            <a:extLst>
              <a:ext uri="{FF2B5EF4-FFF2-40B4-BE49-F238E27FC236}">
                <a16:creationId xmlns:a16="http://schemas.microsoft.com/office/drawing/2014/main" id="{AFFB2301-F02C-4B89-A3B1-93AF89F09FCC}"/>
              </a:ext>
            </a:extLst>
          </p:cNvPr>
          <p:cNvSpPr>
            <a:spLocks noGrp="1"/>
          </p:cNvSpPr>
          <p:nvPr>
            <p:ph type="ftr" sz="quarter" idx="11"/>
          </p:nvPr>
        </p:nvSpPr>
        <p:spPr/>
        <p:txBody>
          <a:bodyPr/>
          <a:lstStyle/>
          <a:p>
            <a:r>
              <a:rPr lang="en-US"/>
              <a:t>Intro to HPC</a:t>
            </a:r>
            <a:endParaRPr lang="en-US" dirty="0"/>
          </a:p>
        </p:txBody>
      </p:sp>
      <p:sp>
        <p:nvSpPr>
          <p:cNvPr id="6" name="Slide Number Placeholder 5">
            <a:extLst>
              <a:ext uri="{FF2B5EF4-FFF2-40B4-BE49-F238E27FC236}">
                <a16:creationId xmlns:a16="http://schemas.microsoft.com/office/drawing/2014/main" id="{F5839FAE-B2A1-4F38-99CA-290523E65C1F}"/>
              </a:ext>
            </a:extLst>
          </p:cNvPr>
          <p:cNvSpPr>
            <a:spLocks noGrp="1"/>
          </p:cNvSpPr>
          <p:nvPr>
            <p:ph type="sldNum" sz="quarter" idx="12"/>
          </p:nvPr>
        </p:nvSpPr>
        <p:spPr/>
        <p:txBody>
          <a:bodyPr/>
          <a:lstStyle/>
          <a:p>
            <a:fld id="{DD321DBF-325B-3546-BAAF-4F6E3B3181FF}" type="slidenum">
              <a:rPr lang="en-US" smtClean="0"/>
              <a:pPr/>
              <a:t>33</a:t>
            </a:fld>
            <a:endParaRPr lang="en-US" dirty="0"/>
          </a:p>
        </p:txBody>
      </p:sp>
      <p:sp>
        <p:nvSpPr>
          <p:cNvPr id="7" name="Title 2">
            <a:extLst>
              <a:ext uri="{FF2B5EF4-FFF2-40B4-BE49-F238E27FC236}">
                <a16:creationId xmlns:a16="http://schemas.microsoft.com/office/drawing/2014/main" id="{FC307AB5-EB41-4B29-A6F7-7BA448F20631}"/>
              </a:ext>
            </a:extLst>
          </p:cNvPr>
          <p:cNvSpPr>
            <a:spLocks noGrp="1"/>
          </p:cNvSpPr>
          <p:nvPr>
            <p:ph type="title"/>
          </p:nvPr>
        </p:nvSpPr>
        <p:spPr>
          <a:xfrm>
            <a:off x="842786" y="324569"/>
            <a:ext cx="10352227" cy="1325563"/>
          </a:xfrm>
        </p:spPr>
        <p:txBody>
          <a:bodyPr/>
          <a:lstStyle/>
          <a:p>
            <a:r>
              <a:rPr lang="en-US" dirty="0">
                <a:latin typeface="Helvetica Light"/>
              </a:rPr>
              <a:t>Software</a:t>
            </a:r>
          </a:p>
        </p:txBody>
      </p:sp>
      <p:graphicFrame>
        <p:nvGraphicFramePr>
          <p:cNvPr id="8" name="Table 8">
            <a:extLst>
              <a:ext uri="{FF2B5EF4-FFF2-40B4-BE49-F238E27FC236}">
                <a16:creationId xmlns:a16="http://schemas.microsoft.com/office/drawing/2014/main" id="{48CD8DED-469D-41DD-A5A9-D5E5A6775723}"/>
              </a:ext>
            </a:extLst>
          </p:cNvPr>
          <p:cNvGraphicFramePr>
            <a:graphicFrameLocks noGrp="1"/>
          </p:cNvGraphicFramePr>
          <p:nvPr>
            <p:extLst>
              <p:ext uri="{D42A27DB-BD31-4B8C-83A1-F6EECF244321}">
                <p14:modId xmlns:p14="http://schemas.microsoft.com/office/powerpoint/2010/main" val="2279528799"/>
              </p:ext>
            </p:extLst>
          </p:nvPr>
        </p:nvGraphicFramePr>
        <p:xfrm>
          <a:off x="1170785" y="3669862"/>
          <a:ext cx="10298853" cy="2194560"/>
        </p:xfrm>
        <a:graphic>
          <a:graphicData uri="http://schemas.openxmlformats.org/drawingml/2006/table">
            <a:tbl>
              <a:tblPr firstRow="1" bandRow="1">
                <a:tableStyleId>{5C22544A-7EE6-4342-B048-85BDC9FD1C3A}</a:tableStyleId>
              </a:tblPr>
              <a:tblGrid>
                <a:gridCol w="3662080">
                  <a:extLst>
                    <a:ext uri="{9D8B030D-6E8A-4147-A177-3AD203B41FA5}">
                      <a16:colId xmlns:a16="http://schemas.microsoft.com/office/drawing/2014/main" val="655790453"/>
                    </a:ext>
                  </a:extLst>
                </a:gridCol>
                <a:gridCol w="6636773">
                  <a:extLst>
                    <a:ext uri="{9D8B030D-6E8A-4147-A177-3AD203B41FA5}">
                      <a16:colId xmlns:a16="http://schemas.microsoft.com/office/drawing/2014/main" val="4095657795"/>
                    </a:ext>
                  </a:extLst>
                </a:gridCol>
              </a:tblGrid>
              <a:tr h="347186">
                <a:tc>
                  <a:txBody>
                    <a:bodyPr/>
                    <a:lstStyle/>
                    <a:p>
                      <a:r>
                        <a:rPr lang="en-US" dirty="0"/>
                        <a:t>Command</a:t>
                      </a:r>
                    </a:p>
                  </a:txBody>
                  <a:tcPr/>
                </a:tc>
                <a:tc>
                  <a:txBody>
                    <a:bodyPr/>
                    <a:lstStyle/>
                    <a:p>
                      <a:r>
                        <a:rPr lang="en-US" dirty="0"/>
                        <a:t>Description</a:t>
                      </a:r>
                    </a:p>
                  </a:txBody>
                  <a:tcPr/>
                </a:tc>
                <a:extLst>
                  <a:ext uri="{0D108BD9-81ED-4DB2-BD59-A6C34878D82A}">
                    <a16:rowId xmlns:a16="http://schemas.microsoft.com/office/drawing/2014/main" val="1967753309"/>
                  </a:ext>
                </a:extLst>
              </a:tr>
              <a:tr h="347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module avail</a:t>
                      </a:r>
                    </a:p>
                  </a:txBody>
                  <a:tcPr/>
                </a:tc>
                <a:tc>
                  <a:txBody>
                    <a:bodyPr/>
                    <a:lstStyle/>
                    <a:p>
                      <a:r>
                        <a:rPr lang="en-US" dirty="0"/>
                        <a:t>Lists available software with current compilers and MPIs</a:t>
                      </a:r>
                    </a:p>
                  </a:txBody>
                  <a:tcPr/>
                </a:tc>
                <a:extLst>
                  <a:ext uri="{0D108BD9-81ED-4DB2-BD59-A6C34878D82A}">
                    <a16:rowId xmlns:a16="http://schemas.microsoft.com/office/drawing/2014/main" val="312761977"/>
                  </a:ext>
                </a:extLst>
              </a:tr>
              <a:tr h="347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module load </a:t>
                      </a:r>
                      <a:r>
                        <a:rPr lang="en-US" dirty="0">
                          <a:solidFill>
                            <a:srgbClr val="FF0000"/>
                          </a:solidFill>
                        </a:rPr>
                        <a:t>&lt;software-name&gt;</a:t>
                      </a:r>
                    </a:p>
                  </a:txBody>
                  <a:tcPr/>
                </a:tc>
                <a:tc>
                  <a:txBody>
                    <a:bodyPr/>
                    <a:lstStyle/>
                    <a:p>
                      <a:r>
                        <a:rPr lang="en-US" dirty="0"/>
                        <a:t>Load software module into environment</a:t>
                      </a:r>
                    </a:p>
                  </a:txBody>
                  <a:tcPr/>
                </a:tc>
                <a:extLst>
                  <a:ext uri="{0D108BD9-81ED-4DB2-BD59-A6C34878D82A}">
                    <a16:rowId xmlns:a16="http://schemas.microsoft.com/office/drawing/2014/main" val="720262510"/>
                  </a:ext>
                </a:extLst>
              </a:tr>
              <a:tr h="347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module remove </a:t>
                      </a:r>
                      <a:r>
                        <a:rPr lang="en-US" dirty="0">
                          <a:solidFill>
                            <a:srgbClr val="FF0000"/>
                          </a:solidFill>
                        </a:rPr>
                        <a:t>&lt;software-name&gt;</a:t>
                      </a:r>
                    </a:p>
                  </a:txBody>
                  <a:tcPr/>
                </a:tc>
                <a:tc>
                  <a:txBody>
                    <a:bodyPr/>
                    <a:lstStyle/>
                    <a:p>
                      <a:r>
                        <a:rPr lang="en-US" dirty="0"/>
                        <a:t>Removes software module from environment</a:t>
                      </a:r>
                    </a:p>
                  </a:txBody>
                  <a:tcPr/>
                </a:tc>
                <a:extLst>
                  <a:ext uri="{0D108BD9-81ED-4DB2-BD59-A6C34878D82A}">
                    <a16:rowId xmlns:a16="http://schemas.microsoft.com/office/drawing/2014/main" val="2233417821"/>
                  </a:ext>
                </a:extLst>
              </a:tr>
              <a:tr h="347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module purge</a:t>
                      </a:r>
                    </a:p>
                  </a:txBody>
                  <a:tcPr/>
                </a:tc>
                <a:tc>
                  <a:txBody>
                    <a:bodyPr/>
                    <a:lstStyle/>
                    <a:p>
                      <a:r>
                        <a:rPr lang="en-US" dirty="0"/>
                        <a:t>Removes all software modules loaded</a:t>
                      </a:r>
                    </a:p>
                  </a:txBody>
                  <a:tcPr/>
                </a:tc>
                <a:extLst>
                  <a:ext uri="{0D108BD9-81ED-4DB2-BD59-A6C34878D82A}">
                    <a16:rowId xmlns:a16="http://schemas.microsoft.com/office/drawing/2014/main" val="2659935729"/>
                  </a:ext>
                </a:extLst>
              </a:tr>
              <a:tr h="347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module spider </a:t>
                      </a:r>
                      <a:r>
                        <a:rPr lang="en-US" dirty="0">
                          <a:solidFill>
                            <a:srgbClr val="FF0000"/>
                          </a:solidFill>
                        </a:rPr>
                        <a:t>&lt;software-name&gt;</a:t>
                      </a:r>
                    </a:p>
                  </a:txBody>
                  <a:tcPr/>
                </a:tc>
                <a:tc>
                  <a:txBody>
                    <a:bodyPr/>
                    <a:lstStyle/>
                    <a:p>
                      <a:r>
                        <a:rPr lang="en-US" dirty="0"/>
                        <a:t>Searched entire software tree for software</a:t>
                      </a:r>
                    </a:p>
                  </a:txBody>
                  <a:tcPr/>
                </a:tc>
                <a:extLst>
                  <a:ext uri="{0D108BD9-81ED-4DB2-BD59-A6C34878D82A}">
                    <a16:rowId xmlns:a16="http://schemas.microsoft.com/office/drawing/2014/main" val="2431857318"/>
                  </a:ext>
                </a:extLst>
              </a:tr>
            </a:tbl>
          </a:graphicData>
        </a:graphic>
      </p:graphicFrame>
    </p:spTree>
    <p:extLst>
      <p:ext uri="{BB962C8B-B14F-4D97-AF65-F5344CB8AC3E}">
        <p14:creationId xmlns:p14="http://schemas.microsoft.com/office/powerpoint/2010/main" val="1970780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843" y="3081165"/>
            <a:ext cx="10979952" cy="2203146"/>
          </a:xfrm>
        </p:spPr>
        <p:txBody>
          <a:bodyPr>
            <a:noAutofit/>
          </a:bodyPr>
          <a:lstStyle/>
          <a:p>
            <a:r>
              <a:rPr lang="en-US" sz="7200" dirty="0">
                <a:latin typeface="Helvetica Light"/>
              </a:rPr>
              <a:t>Practice Job Submission Examples</a:t>
            </a:r>
          </a:p>
        </p:txBody>
      </p:sp>
      <p:sp>
        <p:nvSpPr>
          <p:cNvPr id="3" name="Date Placeholder 2">
            <a:extLst>
              <a:ext uri="{FF2B5EF4-FFF2-40B4-BE49-F238E27FC236}">
                <a16:creationId xmlns:a16="http://schemas.microsoft.com/office/drawing/2014/main" id="{33F9A5D6-4D7F-2444-9A80-525326465F88}"/>
              </a:ext>
            </a:extLst>
          </p:cNvPr>
          <p:cNvSpPr>
            <a:spLocks noGrp="1"/>
          </p:cNvSpPr>
          <p:nvPr>
            <p:ph type="dt" sz="half" idx="10"/>
          </p:nvPr>
        </p:nvSpPr>
        <p:spPr/>
        <p:txBody>
          <a:bodyPr/>
          <a:lstStyle/>
          <a:p>
            <a:fld id="{3254259E-D252-4761-86CC-0B501BE5B977}" type="datetime1">
              <a:rPr lang="en-US" smtClean="0"/>
              <a:t>5/18/2021</a:t>
            </a:fld>
            <a:endParaRPr lang="en-US"/>
          </a:p>
        </p:txBody>
      </p:sp>
      <p:sp>
        <p:nvSpPr>
          <p:cNvPr id="4" name="Footer Placeholder 3">
            <a:extLst>
              <a:ext uri="{FF2B5EF4-FFF2-40B4-BE49-F238E27FC236}">
                <a16:creationId xmlns:a16="http://schemas.microsoft.com/office/drawing/2014/main" id="{0E7D62E0-6BF7-9747-8D51-73CCD1D828C8}"/>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07E7B71B-826B-1049-B3E6-696AB07A1C3A}"/>
              </a:ext>
            </a:extLst>
          </p:cNvPr>
          <p:cNvSpPr>
            <a:spLocks noGrp="1"/>
          </p:cNvSpPr>
          <p:nvPr>
            <p:ph type="sldNum" sz="quarter" idx="12"/>
          </p:nvPr>
        </p:nvSpPr>
        <p:spPr/>
        <p:txBody>
          <a:bodyPr/>
          <a:lstStyle/>
          <a:p>
            <a:fld id="{DD321DBF-325B-3546-BAAF-4F6E3B3181FF}" type="slidenum">
              <a:rPr lang="en-US" smtClean="0"/>
              <a:t>34</a:t>
            </a:fld>
            <a:endParaRPr lang="en-US"/>
          </a:p>
        </p:txBody>
      </p:sp>
    </p:spTree>
    <p:extLst>
      <p:ext uri="{BB962C8B-B14F-4D97-AF65-F5344CB8AC3E}">
        <p14:creationId xmlns:p14="http://schemas.microsoft.com/office/powerpoint/2010/main" val="2629562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2808"/>
            <a:ext cx="10515600" cy="1325563"/>
          </a:xfrm>
        </p:spPr>
        <p:txBody>
          <a:bodyPr/>
          <a:lstStyle/>
          <a:p>
            <a:r>
              <a:rPr lang="en-US" dirty="0">
                <a:latin typeface="Helvetica Light"/>
              </a:rPr>
              <a:t>Write your first job script!</a:t>
            </a:r>
          </a:p>
        </p:txBody>
      </p:sp>
      <p:sp>
        <p:nvSpPr>
          <p:cNvPr id="11" name="Content Placeholder 10">
            <a:extLst>
              <a:ext uri="{FF2B5EF4-FFF2-40B4-BE49-F238E27FC236}">
                <a16:creationId xmlns:a16="http://schemas.microsoft.com/office/drawing/2014/main" id="{D0B3C1AD-3B0A-9F48-8A93-3A837E101382}"/>
              </a:ext>
            </a:extLst>
          </p:cNvPr>
          <p:cNvSpPr>
            <a:spLocks noGrp="1"/>
          </p:cNvSpPr>
          <p:nvPr>
            <p:ph idx="1"/>
          </p:nvPr>
        </p:nvSpPr>
        <p:spPr>
          <a:xfrm>
            <a:off x="838200" y="1528742"/>
            <a:ext cx="10515600" cy="2710749"/>
          </a:xfrm>
        </p:spPr>
        <p:txBody>
          <a:bodyPr>
            <a:normAutofit/>
          </a:bodyPr>
          <a:lstStyle/>
          <a:p>
            <a:pPr marL="269652" indent="-228411">
              <a:spcBef>
                <a:spcPts val="99"/>
              </a:spcBef>
              <a:buClr>
                <a:srgbClr val="A9A57C"/>
              </a:buClr>
              <a:tabLst>
                <a:tab pos="269652" algn="l"/>
              </a:tabLst>
            </a:pPr>
            <a:r>
              <a:rPr lang="en-US" sz="2398" spc="26" dirty="0">
                <a:solidFill>
                  <a:srgbClr val="2F2B20"/>
                </a:solidFill>
                <a:cs typeface="Arial"/>
              </a:rPr>
              <a:t>Create a </a:t>
            </a:r>
            <a:r>
              <a:rPr lang="en-US" sz="2398" spc="26" dirty="0" err="1">
                <a:solidFill>
                  <a:srgbClr val="2F2B20"/>
                </a:solidFill>
                <a:cs typeface="Arial"/>
              </a:rPr>
              <a:t>Slurm</a:t>
            </a:r>
            <a:r>
              <a:rPr lang="en-US" sz="2398" spc="26" dirty="0">
                <a:solidFill>
                  <a:srgbClr val="2F2B20"/>
                </a:solidFill>
                <a:cs typeface="Arial"/>
              </a:rPr>
              <a:t> job script and submit it as a job, </a:t>
            </a:r>
            <a:r>
              <a:rPr lang="en-US" sz="2398" spc="36" dirty="0">
                <a:solidFill>
                  <a:srgbClr val="2F2B20"/>
                </a:solidFill>
                <a:cs typeface="Arial"/>
              </a:rPr>
              <a:t>with </a:t>
            </a:r>
            <a:r>
              <a:rPr lang="en-US" sz="2398" spc="6" dirty="0">
                <a:solidFill>
                  <a:srgbClr val="2F2B20"/>
                </a:solidFill>
                <a:cs typeface="Arial"/>
              </a:rPr>
              <a:t>the </a:t>
            </a:r>
            <a:r>
              <a:rPr lang="en-US" sz="2398" spc="26" dirty="0">
                <a:solidFill>
                  <a:srgbClr val="2F2B20"/>
                </a:solidFill>
                <a:cs typeface="Arial"/>
              </a:rPr>
              <a:t>following</a:t>
            </a:r>
            <a:r>
              <a:rPr lang="en-US" sz="2398" spc="-131" dirty="0">
                <a:solidFill>
                  <a:srgbClr val="2F2B20"/>
                </a:solidFill>
                <a:cs typeface="Arial"/>
              </a:rPr>
              <a:t> </a:t>
            </a:r>
            <a:r>
              <a:rPr lang="en-US" sz="2398" spc="16" dirty="0">
                <a:solidFill>
                  <a:srgbClr val="2F2B20"/>
                </a:solidFill>
                <a:cs typeface="Arial"/>
              </a:rPr>
              <a:t>instructions:</a:t>
            </a:r>
            <a:endParaRPr lang="en-US" sz="2398" dirty="0">
              <a:cs typeface="Arial"/>
            </a:endParaRPr>
          </a:p>
          <a:p>
            <a:pPr>
              <a:spcBef>
                <a:spcPts val="46"/>
              </a:spcBef>
            </a:pPr>
            <a:endParaRPr lang="en-US" sz="3446" dirty="0">
              <a:latin typeface="Times New Roman"/>
              <a:cs typeface="Times New Roman"/>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Name it ’</a:t>
            </a:r>
            <a:r>
              <a:rPr lang="en-US" sz="2398" spc="-50" dirty="0" err="1">
                <a:solidFill>
                  <a:schemeClr val="accent5"/>
                </a:solidFill>
                <a:cs typeface="Arial"/>
              </a:rPr>
              <a:t>submit_sleep.sh</a:t>
            </a:r>
            <a:r>
              <a:rPr lang="en-US" sz="2398" spc="-50" dirty="0">
                <a:solidFill>
                  <a:srgbClr val="2F2B20"/>
                </a:solidFill>
                <a:cs typeface="Arial"/>
              </a:rPr>
              <a:t>’</a:t>
            </a:r>
          </a:p>
          <a:p>
            <a:pPr marL="355307" marR="5075" indent="-342616">
              <a:lnSpc>
                <a:spcPct val="100099"/>
              </a:lnSpc>
              <a:spcBef>
                <a:spcPts val="6"/>
              </a:spcBef>
              <a:buClr>
                <a:srgbClr val="A9A57C"/>
              </a:buClr>
              <a:buAutoNum type="arabicPeriod"/>
              <a:tabLst>
                <a:tab pos="355307" algn="l"/>
              </a:tabLst>
            </a:pPr>
            <a:endParaRPr lang="en-US" sz="2398" spc="-50" dirty="0">
              <a:solidFill>
                <a:srgbClr val="2F2B20"/>
              </a:solidFill>
              <a:cs typeface="Arial"/>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The </a:t>
            </a:r>
            <a:r>
              <a:rPr lang="en-US" sz="2398" spc="36" dirty="0">
                <a:solidFill>
                  <a:srgbClr val="2F2B20"/>
                </a:solidFill>
                <a:cs typeface="Arial"/>
              </a:rPr>
              <a:t>job </a:t>
            </a:r>
            <a:r>
              <a:rPr lang="en-US" sz="2398" spc="16" dirty="0">
                <a:solidFill>
                  <a:srgbClr val="2F2B20"/>
                </a:solidFill>
                <a:cs typeface="Arial"/>
              </a:rPr>
              <a:t>should </a:t>
            </a:r>
            <a:r>
              <a:rPr lang="en-US" sz="2398" spc="-6" dirty="0">
                <a:solidFill>
                  <a:srgbClr val="2F2B20"/>
                </a:solidFill>
                <a:cs typeface="Arial"/>
              </a:rPr>
              <a:t>contain the following commands: </a:t>
            </a:r>
            <a:endParaRPr lang="en-US" sz="2398" dirty="0">
              <a:cs typeface="Arial"/>
            </a:endParaRPr>
          </a:p>
        </p:txBody>
      </p:sp>
      <p:sp>
        <p:nvSpPr>
          <p:cNvPr id="4" name="object 4"/>
          <p:cNvSpPr txBox="1"/>
          <p:nvPr/>
        </p:nvSpPr>
        <p:spPr>
          <a:xfrm>
            <a:off x="1342501" y="3944132"/>
            <a:ext cx="5958349" cy="1243919"/>
          </a:xfrm>
          <a:prstGeom prst="rect">
            <a:avLst/>
          </a:prstGeom>
          <a:ln>
            <a:solidFill>
              <a:schemeClr val="accent5"/>
            </a:solid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echo "Running on host" `hostname`</a:t>
            </a:r>
          </a:p>
          <a:p>
            <a:r>
              <a:rPr lang="en-US" sz="2000" dirty="0">
                <a:solidFill>
                  <a:schemeClr val="accent5"/>
                </a:solidFill>
                <a:latin typeface="Consolas" panose="020B0609020204030204" pitchFamily="49" charset="0"/>
                <a:cs typeface="Consolas" panose="020B0609020204030204" pitchFamily="49" charset="0"/>
              </a:rPr>
              <a:t> echo "Starting Sleep"</a:t>
            </a:r>
          </a:p>
          <a:p>
            <a:r>
              <a:rPr lang="en-US" sz="2000" dirty="0">
                <a:solidFill>
                  <a:schemeClr val="accent5"/>
                </a:solidFill>
                <a:latin typeface="Consolas" panose="020B0609020204030204" pitchFamily="49" charset="0"/>
                <a:cs typeface="Consolas" panose="020B0609020204030204" pitchFamily="49" charset="0"/>
              </a:rPr>
              <a:t> sleep 30</a:t>
            </a:r>
          </a:p>
          <a:p>
            <a:r>
              <a:rPr lang="en-US" sz="2000" dirty="0">
                <a:solidFill>
                  <a:schemeClr val="accent5"/>
                </a:solidFill>
                <a:latin typeface="Consolas" panose="020B0609020204030204" pitchFamily="49" charset="0"/>
                <a:cs typeface="Consolas" panose="020B0609020204030204" pitchFamily="49" charset="0"/>
              </a:rPr>
              <a:t> echo "Ending Sleep. Exiting Job!"</a:t>
            </a:r>
          </a:p>
        </p:txBody>
      </p:sp>
      <p:sp>
        <p:nvSpPr>
          <p:cNvPr id="3" name="Date Placeholder 2">
            <a:extLst>
              <a:ext uri="{FF2B5EF4-FFF2-40B4-BE49-F238E27FC236}">
                <a16:creationId xmlns:a16="http://schemas.microsoft.com/office/drawing/2014/main" id="{2569C37A-12D3-DA4F-A2B7-52FEC6A8AC16}"/>
              </a:ext>
            </a:extLst>
          </p:cNvPr>
          <p:cNvSpPr>
            <a:spLocks noGrp="1"/>
          </p:cNvSpPr>
          <p:nvPr>
            <p:ph type="dt" sz="half" idx="10"/>
          </p:nvPr>
        </p:nvSpPr>
        <p:spPr/>
        <p:txBody>
          <a:bodyPr/>
          <a:lstStyle/>
          <a:p>
            <a:fld id="{569F5254-FF62-456F-9C4D-E76382FC2870}" type="datetime1">
              <a:rPr lang="en-US" smtClean="0"/>
              <a:t>5/18/2021</a:t>
            </a:fld>
            <a:endParaRPr lang="en-US"/>
          </a:p>
        </p:txBody>
      </p:sp>
      <p:sp>
        <p:nvSpPr>
          <p:cNvPr id="5" name="Footer Placeholder 4">
            <a:extLst>
              <a:ext uri="{FF2B5EF4-FFF2-40B4-BE49-F238E27FC236}">
                <a16:creationId xmlns:a16="http://schemas.microsoft.com/office/drawing/2014/main" id="{AE862D69-85CA-0445-B4DA-0C70A0D57D21}"/>
              </a:ext>
            </a:extLst>
          </p:cNvPr>
          <p:cNvSpPr>
            <a:spLocks noGrp="1"/>
          </p:cNvSpPr>
          <p:nvPr>
            <p:ph type="ftr" sz="quarter" idx="11"/>
          </p:nvPr>
        </p:nvSpPr>
        <p:spPr/>
        <p:txBody>
          <a:bodyPr/>
          <a:lstStyle/>
          <a:p>
            <a:r>
              <a:rPr lang="en-US"/>
              <a:t>Intro to HPC</a:t>
            </a:r>
          </a:p>
        </p:txBody>
      </p:sp>
      <p:sp>
        <p:nvSpPr>
          <p:cNvPr id="6" name="Slide Number Placeholder 5">
            <a:extLst>
              <a:ext uri="{FF2B5EF4-FFF2-40B4-BE49-F238E27FC236}">
                <a16:creationId xmlns:a16="http://schemas.microsoft.com/office/drawing/2014/main" id="{9D6605CA-ACB4-6A4F-87A5-2574EB7C33EC}"/>
              </a:ext>
            </a:extLst>
          </p:cNvPr>
          <p:cNvSpPr>
            <a:spLocks noGrp="1"/>
          </p:cNvSpPr>
          <p:nvPr>
            <p:ph type="sldNum" sz="quarter" idx="12"/>
          </p:nvPr>
        </p:nvSpPr>
        <p:spPr/>
        <p:txBody>
          <a:bodyPr/>
          <a:lstStyle/>
          <a:p>
            <a:fld id="{DD321DBF-325B-3546-BAAF-4F6E3B3181FF}" type="slidenum">
              <a:rPr lang="en-US" smtClean="0"/>
              <a:t>35</a:t>
            </a:fld>
            <a:endParaRPr lang="en-US"/>
          </a:p>
        </p:txBody>
      </p:sp>
      <p:sp>
        <p:nvSpPr>
          <p:cNvPr id="8" name="Content Placeholder 10">
            <a:extLst>
              <a:ext uri="{FF2B5EF4-FFF2-40B4-BE49-F238E27FC236}">
                <a16:creationId xmlns:a16="http://schemas.microsoft.com/office/drawing/2014/main" id="{65D2B2B6-6829-1842-9FB7-ABCB9A2FF5BE}"/>
              </a:ext>
            </a:extLst>
          </p:cNvPr>
          <p:cNvSpPr txBox="1">
            <a:spLocks/>
          </p:cNvSpPr>
          <p:nvPr/>
        </p:nvSpPr>
        <p:spPr>
          <a:xfrm>
            <a:off x="1071248" y="5455425"/>
            <a:ext cx="7852833"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i="1" spc="-3" dirty="0">
                <a:solidFill>
                  <a:srgbClr val="2F2B20"/>
                </a:solidFill>
                <a:latin typeface="Arial" panose="020B0604020202020204" pitchFamily="34" charset="0"/>
                <a:cs typeface="Arial" panose="020B0604020202020204" pitchFamily="34" charset="0"/>
              </a:rPr>
              <a:t>Details on job script parameters are in the next slide</a:t>
            </a:r>
            <a:endParaRPr lang="en-US" sz="24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004709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35629"/>
            <a:ext cx="10515600" cy="1325563"/>
          </a:xfrm>
        </p:spPr>
        <p:txBody>
          <a:bodyPr/>
          <a:lstStyle/>
          <a:p>
            <a:r>
              <a:rPr lang="en-US" dirty="0">
                <a:latin typeface="Helvetica Light"/>
              </a:rPr>
              <a:t>Details of </a:t>
            </a:r>
            <a:r>
              <a:rPr lang="en-US" dirty="0" err="1">
                <a:solidFill>
                  <a:schemeClr val="accent5"/>
                </a:solidFill>
                <a:latin typeface="Helvetica Light"/>
              </a:rPr>
              <a:t>submit_sleep.sh</a:t>
            </a:r>
            <a:endParaRPr lang="en-US" dirty="0">
              <a:solidFill>
                <a:schemeClr val="accent5"/>
              </a:solidFill>
              <a:latin typeface="Helvetica Light"/>
            </a:endParaRPr>
          </a:p>
        </p:txBody>
      </p:sp>
      <p:sp>
        <p:nvSpPr>
          <p:cNvPr id="10" name="Content Placeholder 9">
            <a:extLst>
              <a:ext uri="{FF2B5EF4-FFF2-40B4-BE49-F238E27FC236}">
                <a16:creationId xmlns:a16="http://schemas.microsoft.com/office/drawing/2014/main" id="{9841BC31-ADCB-EE4C-8623-B1E2E7AF6F83}"/>
              </a:ext>
            </a:extLst>
          </p:cNvPr>
          <p:cNvSpPr>
            <a:spLocks noGrp="1"/>
          </p:cNvSpPr>
          <p:nvPr>
            <p:ph idx="1"/>
          </p:nvPr>
        </p:nvSpPr>
        <p:spPr>
          <a:xfrm>
            <a:off x="838200" y="1503694"/>
            <a:ext cx="10515600" cy="4163129"/>
          </a:xfrm>
        </p:spPr>
        <p:txBody>
          <a:bodyPr>
            <a:normAutofit/>
          </a:bodyPr>
          <a:lstStyle/>
          <a:p>
            <a:pPr marL="469512" indent="-456821">
              <a:lnSpc>
                <a:spcPct val="110000"/>
              </a:lnSpc>
              <a:spcBef>
                <a:spcPts val="246"/>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The job will run on 1 core of 1 node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We will request a 1 minute wall time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Run on the </a:t>
            </a:r>
            <a:r>
              <a:rPr lang="en-US" sz="2398" dirty="0" err="1">
                <a:solidFill>
                  <a:srgbClr val="2F2B20"/>
                </a:solidFill>
                <a:latin typeface="Helvetica" panose="020B0604020202020204" pitchFamily="34" charset="0"/>
                <a:cs typeface="Helvetica" panose="020B0604020202020204" pitchFamily="34" charset="0"/>
              </a:rPr>
              <a:t>shas</a:t>
            </a:r>
            <a:r>
              <a:rPr lang="en-US" sz="2398" dirty="0">
                <a:solidFill>
                  <a:srgbClr val="2F2B20"/>
                </a:solidFill>
                <a:latin typeface="Helvetica" panose="020B0604020202020204" pitchFamily="34" charset="0"/>
                <a:cs typeface="Helvetica" panose="020B0604020202020204" pitchFamily="34" charset="0"/>
              </a:rPr>
              <a:t>-testing partition</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Set the output file to be named “</a:t>
            </a:r>
            <a:r>
              <a:rPr lang="en-US" sz="2398" dirty="0" err="1">
                <a:latin typeface="Helvetica" panose="020B0604020202020204" pitchFamily="34" charset="0"/>
                <a:cs typeface="Helvetica" panose="020B0604020202020204" pitchFamily="34" charset="0"/>
              </a:rPr>
              <a:t>sleep_ID.out</a:t>
            </a:r>
            <a:r>
              <a:rPr lang="en-US" sz="2398" dirty="0">
                <a:latin typeface="Helvetica" panose="020B0604020202020204" pitchFamily="34" charset="0"/>
                <a:cs typeface="Helvetica" panose="020B0604020202020204" pitchFamily="34" charset="0"/>
              </a:rPr>
              <a:t>”</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Name your job “sleep”</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Bonus: Email yourself when the job ends</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Contains the following commands    </a:t>
            </a:r>
            <a:r>
              <a:rPr lang="en-US" sz="2398" dirty="0">
                <a:latin typeface="Helvetica" panose="020B0604020202020204" pitchFamily="34" charset="0"/>
                <a:cs typeface="Helvetica" panose="020B0604020202020204" pitchFamily="34" charset="0"/>
                <a:sym typeface="Wingdings" pitchFamily="2" charset="2"/>
              </a:rPr>
              <a:t></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Submit using the ‘</a:t>
            </a:r>
            <a:r>
              <a:rPr lang="en-US" sz="2398" dirty="0" err="1">
                <a:solidFill>
                  <a:srgbClr val="2F2B20"/>
                </a:solidFill>
                <a:latin typeface="Helvetica" panose="020B0604020202020204" pitchFamily="34" charset="0"/>
                <a:cs typeface="Helvetica" panose="020B0604020202020204" pitchFamily="34" charset="0"/>
              </a:rPr>
              <a:t>rmacc</a:t>
            </a:r>
            <a:r>
              <a:rPr lang="en-US" sz="2398" dirty="0">
                <a:solidFill>
                  <a:srgbClr val="2F2B20"/>
                </a:solidFill>
                <a:latin typeface="Helvetica" panose="020B0604020202020204" pitchFamily="34" charset="0"/>
                <a:cs typeface="Helvetica" panose="020B0604020202020204" pitchFamily="34" charset="0"/>
              </a:rPr>
              <a:t>’ reservation </a:t>
            </a:r>
            <a:r>
              <a:rPr lang="en-US" sz="2198" i="1" dirty="0">
                <a:solidFill>
                  <a:srgbClr val="2F2B20"/>
                </a:solidFill>
                <a:latin typeface="Helvetica" panose="020B0604020202020204" pitchFamily="34" charset="0"/>
                <a:cs typeface="Helvetica" panose="020B0604020202020204" pitchFamily="34" charset="0"/>
              </a:rPr>
              <a:t>(This is only for this workshop):</a:t>
            </a:r>
          </a:p>
        </p:txBody>
      </p:sp>
      <p:sp>
        <p:nvSpPr>
          <p:cNvPr id="3" name="Date Placeholder 2">
            <a:extLst>
              <a:ext uri="{FF2B5EF4-FFF2-40B4-BE49-F238E27FC236}">
                <a16:creationId xmlns:a16="http://schemas.microsoft.com/office/drawing/2014/main" id="{083D43FC-A09E-CF41-827D-68ACCE4B76D4}"/>
              </a:ext>
            </a:extLst>
          </p:cNvPr>
          <p:cNvSpPr>
            <a:spLocks noGrp="1"/>
          </p:cNvSpPr>
          <p:nvPr>
            <p:ph type="dt" sz="half" idx="10"/>
          </p:nvPr>
        </p:nvSpPr>
        <p:spPr/>
        <p:txBody>
          <a:bodyPr/>
          <a:lstStyle/>
          <a:p>
            <a:fld id="{86EBD6BC-821F-4128-A11D-525CA296B20B}" type="datetime1">
              <a:rPr lang="en-US" smtClean="0"/>
              <a:t>5/18/2021</a:t>
            </a:fld>
            <a:endParaRPr lang="en-US"/>
          </a:p>
        </p:txBody>
      </p:sp>
      <p:sp>
        <p:nvSpPr>
          <p:cNvPr id="4" name="Footer Placeholder 3">
            <a:extLst>
              <a:ext uri="{FF2B5EF4-FFF2-40B4-BE49-F238E27FC236}">
                <a16:creationId xmlns:a16="http://schemas.microsoft.com/office/drawing/2014/main" id="{17A25963-5656-4B42-B389-F5D0224950C6}"/>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C6816E6C-72C2-E847-B13A-06F940469E27}"/>
              </a:ext>
            </a:extLst>
          </p:cNvPr>
          <p:cNvSpPr>
            <a:spLocks noGrp="1"/>
          </p:cNvSpPr>
          <p:nvPr>
            <p:ph type="sldNum" sz="quarter" idx="12"/>
          </p:nvPr>
        </p:nvSpPr>
        <p:spPr/>
        <p:txBody>
          <a:bodyPr/>
          <a:lstStyle/>
          <a:p>
            <a:fld id="{DD321DBF-325B-3546-BAAF-4F6E3B3181FF}" type="slidenum">
              <a:rPr lang="en-US" smtClean="0"/>
              <a:t>36</a:t>
            </a:fld>
            <a:endParaRPr lang="en-US"/>
          </a:p>
        </p:txBody>
      </p:sp>
      <p:sp>
        <p:nvSpPr>
          <p:cNvPr id="7" name="object 4">
            <a:extLst>
              <a:ext uri="{FF2B5EF4-FFF2-40B4-BE49-F238E27FC236}">
                <a16:creationId xmlns:a16="http://schemas.microsoft.com/office/drawing/2014/main" id="{3539DC84-3058-4542-B382-D250638B5E6B}"/>
              </a:ext>
            </a:extLst>
          </p:cNvPr>
          <p:cNvSpPr txBox="1"/>
          <p:nvPr/>
        </p:nvSpPr>
        <p:spPr>
          <a:xfrm>
            <a:off x="7565303" y="3585258"/>
            <a:ext cx="4279951" cy="997698"/>
          </a:xfrm>
          <a:prstGeom prst="rect">
            <a:avLst/>
          </a:prstGeom>
          <a:ln>
            <a:solidFill>
              <a:schemeClr val="accent5"/>
            </a:solidFill>
          </a:ln>
        </p:spPr>
        <p:txBody>
          <a:bodyPr vert="horz" wrap="square" lIns="0" tIns="12689" rIns="0" bIns="0" rtlCol="0">
            <a:spAutoFit/>
          </a:bodyPr>
          <a:lstStyle/>
          <a:p>
            <a:r>
              <a:rPr lang="en-US" sz="1600" dirty="0">
                <a:solidFill>
                  <a:schemeClr val="accent5"/>
                </a:solidFill>
                <a:latin typeface="Consolas" panose="020B0609020204030204" pitchFamily="49" charset="0"/>
                <a:cs typeface="Consolas" panose="020B0609020204030204" pitchFamily="49" charset="0"/>
              </a:rPr>
              <a:t> echo "Running on host" `hostname`</a:t>
            </a:r>
          </a:p>
          <a:p>
            <a:r>
              <a:rPr lang="en-US" sz="1600" dirty="0">
                <a:solidFill>
                  <a:schemeClr val="accent5"/>
                </a:solidFill>
                <a:latin typeface="Consolas" panose="020B0609020204030204" pitchFamily="49" charset="0"/>
                <a:cs typeface="Consolas" panose="020B0609020204030204" pitchFamily="49" charset="0"/>
              </a:rPr>
              <a:t> echo "Starting Sleep"</a:t>
            </a:r>
          </a:p>
          <a:p>
            <a:r>
              <a:rPr lang="en-US" sz="1600" dirty="0">
                <a:solidFill>
                  <a:schemeClr val="accent5"/>
                </a:solidFill>
                <a:latin typeface="Consolas" panose="020B0609020204030204" pitchFamily="49" charset="0"/>
                <a:cs typeface="Consolas" panose="020B0609020204030204" pitchFamily="49" charset="0"/>
              </a:rPr>
              <a:t> sleep 30</a:t>
            </a:r>
          </a:p>
          <a:p>
            <a:r>
              <a:rPr lang="en-US" sz="1600" dirty="0">
                <a:solidFill>
                  <a:schemeClr val="accent5"/>
                </a:solidFill>
                <a:latin typeface="Consolas" panose="020B0609020204030204" pitchFamily="49" charset="0"/>
                <a:cs typeface="Consolas" panose="020B0609020204030204" pitchFamily="49" charset="0"/>
              </a:rPr>
              <a:t> echo "Ending Sleep. Exiting Job!"</a:t>
            </a:r>
          </a:p>
        </p:txBody>
      </p:sp>
      <p:sp>
        <p:nvSpPr>
          <p:cNvPr id="8" name="Content Placeholder 10">
            <a:extLst>
              <a:ext uri="{FF2B5EF4-FFF2-40B4-BE49-F238E27FC236}">
                <a16:creationId xmlns:a16="http://schemas.microsoft.com/office/drawing/2014/main" id="{3FE37D46-345F-BF48-945C-BB0AF5C1C0AC}"/>
              </a:ext>
            </a:extLst>
          </p:cNvPr>
          <p:cNvSpPr txBox="1">
            <a:spLocks/>
          </p:cNvSpPr>
          <p:nvPr/>
        </p:nvSpPr>
        <p:spPr>
          <a:xfrm>
            <a:off x="6738538" y="5708453"/>
            <a:ext cx="4878140"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i="1" spc="-3" dirty="0">
                <a:solidFill>
                  <a:srgbClr val="2F2B20"/>
                </a:solidFill>
                <a:latin typeface="Arial" panose="020B0604020202020204" pitchFamily="34" charset="0"/>
                <a:cs typeface="Arial" panose="020B0604020202020204" pitchFamily="34" charset="0"/>
              </a:rPr>
              <a:t>Solution can be found in “</a:t>
            </a:r>
            <a:r>
              <a:rPr lang="en-US" sz="1600" i="1" spc="-3" dirty="0">
                <a:solidFill>
                  <a:schemeClr val="accent5"/>
                </a:solidFill>
                <a:latin typeface="Arial" panose="020B0604020202020204" pitchFamily="34" charset="0"/>
                <a:cs typeface="Arial" panose="020B0604020202020204" pitchFamily="34" charset="0"/>
              </a:rPr>
              <a:t>./solutions</a:t>
            </a:r>
            <a:r>
              <a:rPr lang="en-US" sz="1600" i="1" spc="-3" dirty="0">
                <a:solidFill>
                  <a:srgbClr val="2F2B20"/>
                </a:solidFill>
                <a:latin typeface="Arial" panose="020B0604020202020204" pitchFamily="34" charset="0"/>
                <a:cs typeface="Arial" panose="020B0604020202020204" pitchFamily="34" charset="0"/>
              </a:rPr>
              <a:t>” subdirectory</a:t>
            </a:r>
            <a:endParaRPr lang="en-US" sz="16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
        <p:nvSpPr>
          <p:cNvPr id="6" name="Rectangle 5">
            <a:extLst>
              <a:ext uri="{FF2B5EF4-FFF2-40B4-BE49-F238E27FC236}">
                <a16:creationId xmlns:a16="http://schemas.microsoft.com/office/drawing/2014/main" id="{454E269B-0AF5-4FA8-B303-1A3BE5B78B69}"/>
              </a:ext>
            </a:extLst>
          </p:cNvPr>
          <p:cNvSpPr/>
          <p:nvPr/>
        </p:nvSpPr>
        <p:spPr>
          <a:xfrm>
            <a:off x="1365672" y="5115431"/>
            <a:ext cx="8952787" cy="467051"/>
          </a:xfrm>
          <a:prstGeom prst="rect">
            <a:avLst/>
          </a:prstGeom>
          <a:ln>
            <a:solidFill>
              <a:schemeClr val="accent5"/>
            </a:solidFill>
          </a:ln>
        </p:spPr>
        <p:txBody>
          <a:bodyPr wrap="square">
            <a:spAutoFit/>
          </a:bodyPr>
          <a:lstStyle/>
          <a:p>
            <a:pPr marL="12691">
              <a:lnSpc>
                <a:spcPct val="110000"/>
              </a:lnSpc>
              <a:spcBef>
                <a:spcPts val="285"/>
              </a:spcBef>
              <a:tabLst>
                <a:tab pos="468876" algn="l"/>
                <a:tab pos="469512" algn="l"/>
              </a:tabLst>
            </a:pPr>
            <a:r>
              <a:rPr lang="en-US" sz="2400" dirty="0">
                <a:solidFill>
                  <a:schemeClr val="accent5"/>
                </a:solidFill>
                <a:latin typeface="Helvetica" panose="020B0604020202020204" pitchFamily="34" charset="0"/>
                <a:cs typeface="Helvetica" panose="020B0604020202020204" pitchFamily="34" charset="0"/>
              </a:rPr>
              <a:t>$ </a:t>
            </a:r>
            <a:r>
              <a:rPr lang="en-US" sz="2400" dirty="0" err="1">
                <a:solidFill>
                  <a:schemeClr val="accent5"/>
                </a:solidFill>
                <a:latin typeface="Helvetica" panose="020B0604020202020204" pitchFamily="34" charset="0"/>
                <a:cs typeface="Helvetica" panose="020B0604020202020204" pitchFamily="34" charset="0"/>
              </a:rPr>
              <a:t>sbatch</a:t>
            </a:r>
            <a:r>
              <a:rPr lang="en-US" sz="2400" dirty="0">
                <a:solidFill>
                  <a:schemeClr val="accent5"/>
                </a:solidFill>
                <a:latin typeface="Helvetica" panose="020B0604020202020204" pitchFamily="34" charset="0"/>
                <a:cs typeface="Helvetica" panose="020B0604020202020204" pitchFamily="34" charset="0"/>
              </a:rPr>
              <a:t> --reservation=</a:t>
            </a:r>
            <a:r>
              <a:rPr lang="en-US" sz="2400" dirty="0" err="1">
                <a:solidFill>
                  <a:schemeClr val="accent5"/>
                </a:solidFill>
                <a:latin typeface="Helvetica" panose="020B0604020202020204" pitchFamily="34" charset="0"/>
                <a:cs typeface="Helvetica" panose="020B0604020202020204" pitchFamily="34" charset="0"/>
              </a:rPr>
              <a:t>rmacc</a:t>
            </a:r>
            <a:r>
              <a:rPr lang="en-US" sz="2400" dirty="0">
                <a:solidFill>
                  <a:schemeClr val="accent5"/>
                </a:solidFill>
                <a:latin typeface="Helvetica" panose="020B0604020202020204" pitchFamily="34" charset="0"/>
                <a:cs typeface="Helvetica" panose="020B0604020202020204" pitchFamily="34" charset="0"/>
              </a:rPr>
              <a:t> submit_sleep.sh</a:t>
            </a:r>
          </a:p>
        </p:txBody>
      </p:sp>
    </p:spTree>
    <p:extLst>
      <p:ext uri="{BB962C8B-B14F-4D97-AF65-F5344CB8AC3E}">
        <p14:creationId xmlns:p14="http://schemas.microsoft.com/office/powerpoint/2010/main" val="94712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5543"/>
            <a:ext cx="10515600" cy="1325563"/>
          </a:xfrm>
        </p:spPr>
        <p:txBody>
          <a:bodyPr/>
          <a:lstStyle/>
          <a:p>
            <a:r>
              <a:rPr lang="en-US" dirty="0">
                <a:latin typeface="Helvetica Light"/>
              </a:rPr>
              <a:t>Running and monitoring jobs</a:t>
            </a:r>
          </a:p>
        </p:txBody>
      </p:sp>
      <p:sp>
        <p:nvSpPr>
          <p:cNvPr id="11" name="Content Placeholder 10">
            <a:extLst>
              <a:ext uri="{FF2B5EF4-FFF2-40B4-BE49-F238E27FC236}">
                <a16:creationId xmlns:a16="http://schemas.microsoft.com/office/drawing/2014/main" id="{ADF6B4EF-E5B5-9C45-8EA9-E72419D0D05E}"/>
              </a:ext>
            </a:extLst>
          </p:cNvPr>
          <p:cNvSpPr>
            <a:spLocks noGrp="1"/>
          </p:cNvSpPr>
          <p:nvPr>
            <p:ph idx="1"/>
          </p:nvPr>
        </p:nvSpPr>
        <p:spPr>
          <a:xfrm>
            <a:off x="747157" y="1525644"/>
            <a:ext cx="10005724" cy="3693319"/>
          </a:xfrm>
        </p:spPr>
        <p:txBody>
          <a:bodyPr wrap="square">
            <a:spAutoFit/>
          </a:bodyPr>
          <a:lstStyle/>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Submit the job:</a:t>
            </a: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Check the status of the job:</a:t>
            </a: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a:lnSpc>
                <a:spcPct val="100000"/>
              </a:lnSpc>
              <a:spcBef>
                <a:spcPts val="0"/>
              </a:spcBef>
            </a:pPr>
            <a:r>
              <a:rPr lang="en-US" sz="1800" spc="-3" dirty="0">
                <a:solidFill>
                  <a:srgbClr val="2F2B20"/>
                </a:solidFill>
                <a:latin typeface="Arial" panose="020B0604020202020204" pitchFamily="34" charset="0"/>
                <a:cs typeface="Arial" panose="020B0604020202020204" pitchFamily="34" charset="0"/>
              </a:rPr>
              <a:t>Look at the job output:</a:t>
            </a:r>
          </a:p>
          <a:p>
            <a:pPr>
              <a:lnSpc>
                <a:spcPct val="100000"/>
              </a:lnSpc>
              <a:spcBef>
                <a:spcPts val="0"/>
              </a:spcBef>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a:t>
            </a:r>
          </a:p>
          <a:p>
            <a:pPr marL="0" indent="0">
              <a:lnSpc>
                <a:spcPct val="100000"/>
              </a:lnSpc>
              <a:spcBef>
                <a:spcPts val="0"/>
              </a:spcBef>
              <a:buNone/>
            </a:pP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sz="1800" spc="-3" dirty="0">
                <a:solidFill>
                  <a:srgbClr val="0070C0"/>
                </a:solidFill>
                <a:latin typeface="Consolas" panose="020B0609020204030204" pitchFamily="49" charset="0"/>
                <a:cs typeface="Courier New"/>
              </a:rPr>
              <a:t>    </a:t>
            </a:r>
            <a:endParaRPr lang="en-US" sz="1200" dirty="0">
              <a:latin typeface="Times New Roman"/>
              <a:cs typeface="Times New Roman"/>
            </a:endParaRPr>
          </a:p>
        </p:txBody>
      </p:sp>
      <p:sp>
        <p:nvSpPr>
          <p:cNvPr id="9" name="TextBox 8">
            <a:extLst>
              <a:ext uri="{FF2B5EF4-FFF2-40B4-BE49-F238E27FC236}">
                <a16:creationId xmlns:a16="http://schemas.microsoft.com/office/drawing/2014/main" id="{B48E411D-7067-AD4A-9A6F-67CB1352CDE9}"/>
              </a:ext>
            </a:extLst>
          </p:cNvPr>
          <p:cNvSpPr txBox="1"/>
          <p:nvPr/>
        </p:nvSpPr>
        <p:spPr>
          <a:xfrm>
            <a:off x="7244707" y="5738839"/>
            <a:ext cx="4827688" cy="276999"/>
          </a:xfrm>
          <a:prstGeom prst="rect">
            <a:avLst/>
          </a:prstGeom>
          <a:noFill/>
        </p:spPr>
        <p:txBody>
          <a:bodyPr wrap="square" rtlCol="0">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
        <p:nvSpPr>
          <p:cNvPr id="3" name="Date Placeholder 2">
            <a:extLst>
              <a:ext uri="{FF2B5EF4-FFF2-40B4-BE49-F238E27FC236}">
                <a16:creationId xmlns:a16="http://schemas.microsoft.com/office/drawing/2014/main" id="{FE0BE2AD-3363-7945-914B-412AE5327DFB}"/>
              </a:ext>
            </a:extLst>
          </p:cNvPr>
          <p:cNvSpPr>
            <a:spLocks noGrp="1"/>
          </p:cNvSpPr>
          <p:nvPr>
            <p:ph type="dt" sz="half" idx="10"/>
          </p:nvPr>
        </p:nvSpPr>
        <p:spPr/>
        <p:txBody>
          <a:bodyPr/>
          <a:lstStyle/>
          <a:p>
            <a:fld id="{CD6D2EB1-17D0-4E66-85C7-152090579617}" type="datetime1">
              <a:rPr lang="en-US" smtClean="0"/>
              <a:t>5/18/2021</a:t>
            </a:fld>
            <a:endParaRPr lang="en-US"/>
          </a:p>
        </p:txBody>
      </p:sp>
      <p:sp>
        <p:nvSpPr>
          <p:cNvPr id="4" name="Footer Placeholder 3">
            <a:extLst>
              <a:ext uri="{FF2B5EF4-FFF2-40B4-BE49-F238E27FC236}">
                <a16:creationId xmlns:a16="http://schemas.microsoft.com/office/drawing/2014/main" id="{505A38D9-D7FD-5C42-B988-4624A13EAD2D}"/>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E4EB6780-D24F-FF44-AD2B-22A09E483967}"/>
              </a:ext>
            </a:extLst>
          </p:cNvPr>
          <p:cNvSpPr>
            <a:spLocks noGrp="1"/>
          </p:cNvSpPr>
          <p:nvPr>
            <p:ph type="sldNum" sz="quarter" idx="12"/>
          </p:nvPr>
        </p:nvSpPr>
        <p:spPr/>
        <p:txBody>
          <a:bodyPr/>
          <a:lstStyle/>
          <a:p>
            <a:fld id="{DD321DBF-325B-3546-BAAF-4F6E3B3181FF}" type="slidenum">
              <a:rPr lang="en-US" smtClean="0"/>
              <a:t>37</a:t>
            </a:fld>
            <a:endParaRPr lang="en-US"/>
          </a:p>
        </p:txBody>
      </p:sp>
      <p:sp>
        <p:nvSpPr>
          <p:cNvPr id="8" name="Content Placeholder 10">
            <a:extLst>
              <a:ext uri="{FF2B5EF4-FFF2-40B4-BE49-F238E27FC236}">
                <a16:creationId xmlns:a16="http://schemas.microsoft.com/office/drawing/2014/main" id="{27A826AF-3025-C249-950F-CA5B7804875B}"/>
              </a:ext>
            </a:extLst>
          </p:cNvPr>
          <p:cNvSpPr txBox="1">
            <a:spLocks/>
          </p:cNvSpPr>
          <p:nvPr/>
        </p:nvSpPr>
        <p:spPr>
          <a:xfrm>
            <a:off x="1231238" y="4229179"/>
            <a:ext cx="7263450" cy="409933"/>
          </a:xfrm>
          <a:prstGeom prst="rect">
            <a:avLst/>
          </a:prstGeom>
          <a:ln>
            <a:solidFill>
              <a:schemeClr val="accent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spc="-3" dirty="0">
                <a:solidFill>
                  <a:srgbClr val="0070C0"/>
                </a:solidFill>
                <a:latin typeface="Consolas" panose="020B0609020204030204" pitchFamily="49" charset="0"/>
                <a:cs typeface="Consolas" panose="020B0609020204030204" pitchFamily="49" charset="0"/>
              </a:rPr>
              <a:t>$ more </a:t>
            </a:r>
            <a:r>
              <a:rPr lang="en-US" sz="1800" spc="-3" dirty="0" err="1">
                <a:solidFill>
                  <a:srgbClr val="0070C0"/>
                </a:solidFill>
                <a:latin typeface="Consolas" panose="020B0609020204030204" pitchFamily="49" charset="0"/>
                <a:cs typeface="Consolas" panose="020B0609020204030204" pitchFamily="49" charset="0"/>
              </a:rPr>
              <a:t>hostname_xxxxxx.out</a:t>
            </a:r>
            <a:r>
              <a:rPr lang="en-US" sz="1800" spc="-3" dirty="0">
                <a:solidFill>
                  <a:srgbClr val="2F2B20"/>
                </a:solidFill>
                <a:latin typeface="Courier New"/>
                <a:cs typeface="Courier New"/>
              </a:rPr>
              <a:t> </a:t>
            </a:r>
            <a:r>
              <a:rPr lang="en-US" sz="1800" i="1" spc="-3" dirty="0">
                <a:solidFill>
                  <a:schemeClr val="bg2">
                    <a:lumMod val="75000"/>
                  </a:schemeClr>
                </a:solidFill>
                <a:latin typeface="Arial" panose="020B0604020202020204" pitchFamily="34" charset="0"/>
                <a:cs typeface="Arial" panose="020B0604020202020204" pitchFamily="34" charset="0"/>
              </a:rPr>
              <a:t># where </a:t>
            </a:r>
            <a:r>
              <a:rPr lang="en-US" sz="1800" i="1" spc="-3" dirty="0" err="1">
                <a:solidFill>
                  <a:schemeClr val="bg2">
                    <a:lumMod val="75000"/>
                  </a:schemeClr>
                </a:solidFill>
                <a:latin typeface="Arial" panose="020B0604020202020204" pitchFamily="34" charset="0"/>
                <a:cs typeface="Arial" panose="020B0604020202020204" pitchFamily="34" charset="0"/>
              </a:rPr>
              <a:t>xxxxxx</a:t>
            </a:r>
            <a:r>
              <a:rPr lang="en-US" sz="1800" i="1" spc="-3" dirty="0">
                <a:solidFill>
                  <a:schemeClr val="bg2">
                    <a:lumMod val="75000"/>
                  </a:schemeClr>
                </a:solidFill>
                <a:latin typeface="Arial" panose="020B0604020202020204" pitchFamily="34" charset="0"/>
                <a:cs typeface="Arial" panose="020B0604020202020204" pitchFamily="34" charset="0"/>
              </a:rPr>
              <a:t> is your Job Id</a:t>
            </a:r>
            <a:endParaRPr lang="en-US" sz="1800" i="1" dirty="0">
              <a:solidFill>
                <a:schemeClr val="bg2">
                  <a:lumMod val="75000"/>
                </a:schemeClr>
              </a:solidFill>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
        <p:nvSpPr>
          <p:cNvPr id="6" name="Rectangle 5">
            <a:extLst>
              <a:ext uri="{FF2B5EF4-FFF2-40B4-BE49-F238E27FC236}">
                <a16:creationId xmlns:a16="http://schemas.microsoft.com/office/drawing/2014/main" id="{F5B010C6-8442-4946-A9F2-08190469ED58}"/>
              </a:ext>
            </a:extLst>
          </p:cNvPr>
          <p:cNvSpPr/>
          <p:nvPr/>
        </p:nvSpPr>
        <p:spPr>
          <a:xfrm>
            <a:off x="1231238" y="1885531"/>
            <a:ext cx="7263450" cy="369332"/>
          </a:xfrm>
          <a:prstGeom prst="rect">
            <a:avLst/>
          </a:prstGeom>
          <a:ln>
            <a:solidFill>
              <a:schemeClr val="accent5"/>
            </a:solidFill>
          </a:ln>
        </p:spPr>
        <p:txBody>
          <a:bodyPr wrap="square">
            <a:spAutoFit/>
          </a:bodyPr>
          <a:lstStyle/>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sbatch</a:t>
            </a:r>
            <a:r>
              <a:rPr lang="en-US" spc="-20" dirty="0">
                <a:solidFill>
                  <a:srgbClr val="0070C0"/>
                </a:solidFill>
                <a:latin typeface="Consolas" panose="020B0609020204030204" pitchFamily="49" charset="0"/>
                <a:cs typeface="Consolas" panose="020B0609020204030204" pitchFamily="49" charset="0"/>
              </a:rPr>
              <a:t> </a:t>
            </a:r>
            <a:r>
              <a:rPr lang="en-US" spc="-3" dirty="0">
                <a:solidFill>
                  <a:srgbClr val="0070C0"/>
                </a:solidFill>
                <a:latin typeface="Consolas" panose="020B0609020204030204" pitchFamily="49" charset="0"/>
                <a:cs typeface="Consolas" panose="020B0609020204030204" pitchFamily="49" charset="0"/>
              </a:rPr>
              <a:t>submit_hostname.sh</a:t>
            </a:r>
            <a:endParaRPr lang="en-US" dirty="0">
              <a:solidFill>
                <a:srgbClr val="0070C0"/>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75C9FF6D-A386-4609-BEE2-A51AE9BBD4DF}"/>
              </a:ext>
            </a:extLst>
          </p:cNvPr>
          <p:cNvSpPr/>
          <p:nvPr/>
        </p:nvSpPr>
        <p:spPr>
          <a:xfrm>
            <a:off x="1231238" y="2780356"/>
            <a:ext cx="7263450" cy="923330"/>
          </a:xfrm>
          <a:prstGeom prst="rect">
            <a:avLst/>
          </a:prstGeom>
          <a:ln>
            <a:solidFill>
              <a:schemeClr val="accent5"/>
            </a:solidFill>
          </a:ln>
        </p:spPr>
        <p:txBody>
          <a:bodyPr wrap="square">
            <a:spAutoFit/>
          </a:bodyPr>
          <a:lstStyle/>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 $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–u </a:t>
            </a:r>
            <a:r>
              <a:rPr lang="en-US" spc="-3" dirty="0">
                <a:solidFill>
                  <a:srgbClr val="FF0000"/>
                </a:solidFill>
                <a:latin typeface="Consolas" panose="020B0609020204030204" pitchFamily="49" charset="0"/>
                <a:cs typeface="Consolas" panose="020B0609020204030204" pitchFamily="49" charset="0"/>
              </a:rPr>
              <a:t>&lt;user&gt; </a:t>
            </a:r>
            <a:r>
              <a:rPr lang="en-US" spc="-3" dirty="0">
                <a:solidFill>
                  <a:srgbClr val="0070C0"/>
                </a:solidFill>
                <a:latin typeface="Consolas" panose="020B0609020204030204" pitchFamily="49" charset="0"/>
                <a:cs typeface="Consolas" panose="020B0609020204030204" pitchFamily="49" charset="0"/>
              </a:rPr>
              <a:t>/ $ </a:t>
            </a:r>
            <a:r>
              <a:rPr lang="en-US" spc="-3" dirty="0" err="1">
                <a:solidFill>
                  <a:srgbClr val="0070C0"/>
                </a:solidFill>
                <a:latin typeface="Consolas" panose="020B0609020204030204" pitchFamily="49" charset="0"/>
                <a:cs typeface="Consolas" panose="020B0609020204030204" pitchFamily="49" charset="0"/>
              </a:rPr>
              <a:t>squeue</a:t>
            </a:r>
            <a:r>
              <a:rPr lang="en-US" spc="-3" dirty="0">
                <a:solidFill>
                  <a:srgbClr val="0070C0"/>
                </a:solidFill>
                <a:latin typeface="Consolas" panose="020B0609020204030204" pitchFamily="49" charset="0"/>
                <a:cs typeface="Consolas" panose="020B0609020204030204" pitchFamily="49" charset="0"/>
              </a:rPr>
              <a:t> –q </a:t>
            </a:r>
            <a:r>
              <a:rPr lang="en-US" spc="-3" dirty="0">
                <a:solidFill>
                  <a:srgbClr val="FF0000"/>
                </a:solidFill>
                <a:latin typeface="Consolas" panose="020B0609020204030204" pitchFamily="49" charset="0"/>
                <a:cs typeface="Consolas" panose="020B0609020204030204" pitchFamily="49" charset="0"/>
              </a:rPr>
              <a:t>&lt;</a:t>
            </a:r>
            <a:r>
              <a:rPr lang="en-US" spc="-3" dirty="0" err="1">
                <a:solidFill>
                  <a:srgbClr val="FF0000"/>
                </a:solidFill>
                <a:latin typeface="Consolas" panose="020B0609020204030204" pitchFamily="49" charset="0"/>
                <a:cs typeface="Consolas" panose="020B0609020204030204" pitchFamily="49" charset="0"/>
              </a:rPr>
              <a:t>qos</a:t>
            </a:r>
            <a:r>
              <a:rPr lang="en-US" spc="-3" dirty="0">
                <a:solidFill>
                  <a:srgbClr val="FF0000"/>
                </a:solidFill>
                <a:latin typeface="Consolas" panose="020B0609020204030204" pitchFamily="49" charset="0"/>
                <a:cs typeface="Consolas" panose="020B0609020204030204" pitchFamily="49" charset="0"/>
              </a:rPr>
              <a:t>&gt; </a:t>
            </a:r>
            <a:r>
              <a:rPr lang="en-US" spc="-3" dirty="0">
                <a:solidFill>
                  <a:schemeClr val="bg2">
                    <a:lumMod val="75000"/>
                  </a:schemeClr>
                </a:solidFill>
                <a:latin typeface="Consolas" panose="020B0609020204030204" pitchFamily="49" charset="0"/>
                <a:cs typeface="Consolas" panose="020B0609020204030204" pitchFamily="49" charset="0"/>
              </a:rPr>
              <a:t># or</a:t>
            </a:r>
            <a:endParaRPr lang="en-US" spc="-3" dirty="0">
              <a:solidFill>
                <a:srgbClr val="FF0000"/>
              </a:solidFill>
              <a:latin typeface="Consolas" panose="020B0609020204030204" pitchFamily="49" charset="0"/>
              <a:cs typeface="Consolas" panose="020B0609020204030204" pitchFamily="49" charset="0"/>
            </a:endParaRPr>
          </a:p>
          <a:p>
            <a:r>
              <a:rPr lang="en-US" spc="-3" dirty="0">
                <a:solidFill>
                  <a:srgbClr val="0070C0"/>
                </a:solidFill>
                <a:latin typeface="Consolas" panose="020B0609020204030204" pitchFamily="49" charset="0"/>
                <a:cs typeface="Consolas" panose="020B0609020204030204" pitchFamily="49" charset="0"/>
              </a:rPr>
              <a:t>$ </a:t>
            </a:r>
            <a:r>
              <a:rPr lang="en-US" spc="-3" dirty="0" err="1">
                <a:solidFill>
                  <a:srgbClr val="0070C0"/>
                </a:solidFill>
                <a:latin typeface="Consolas" panose="020B0609020204030204" pitchFamily="49" charset="0"/>
                <a:cs typeface="Consolas" panose="020B0609020204030204" pitchFamily="49" charset="0"/>
              </a:rPr>
              <a:t>sacct</a:t>
            </a:r>
            <a:r>
              <a:rPr lang="en-US" spc="-3" dirty="0">
                <a:solidFill>
                  <a:srgbClr val="0070C0"/>
                </a:solidFill>
                <a:latin typeface="Consolas" panose="020B0609020204030204" pitchFamily="49" charset="0"/>
                <a:cs typeface="Consolas" panose="020B0609020204030204" pitchFamily="49" charset="0"/>
              </a:rPr>
              <a:t> / $ </a:t>
            </a:r>
            <a:r>
              <a:rPr lang="en-US" spc="-3" dirty="0" err="1">
                <a:solidFill>
                  <a:srgbClr val="0070C0"/>
                </a:solidFill>
                <a:latin typeface="Consolas" panose="020B0609020204030204" pitchFamily="49" charset="0"/>
                <a:cs typeface="Consolas" panose="020B0609020204030204" pitchFamily="49" charset="0"/>
              </a:rPr>
              <a:t>sacct</a:t>
            </a:r>
            <a:r>
              <a:rPr lang="en-US" spc="-3" dirty="0">
                <a:solidFill>
                  <a:srgbClr val="0070C0"/>
                </a:solidFill>
                <a:latin typeface="Consolas" panose="020B0609020204030204" pitchFamily="49" charset="0"/>
                <a:cs typeface="Consolas" panose="020B0609020204030204" pitchFamily="49" charset="0"/>
              </a:rPr>
              <a:t> –u </a:t>
            </a:r>
            <a:r>
              <a:rPr lang="en-US" spc="-3" dirty="0">
                <a:solidFill>
                  <a:srgbClr val="FF0000"/>
                </a:solidFill>
                <a:latin typeface="Consolas" panose="020B0609020204030204" pitchFamily="49" charset="0"/>
                <a:cs typeface="Consolas" panose="020B0609020204030204" pitchFamily="49" charset="0"/>
              </a:rPr>
              <a:t>&lt;user&gt; </a:t>
            </a:r>
            <a:r>
              <a:rPr lang="en-US" spc="-3" dirty="0">
                <a:solidFill>
                  <a:schemeClr val="bg2">
                    <a:lumMod val="75000"/>
                  </a:schemeClr>
                </a:solidFill>
                <a:latin typeface="Consolas" panose="020B0609020204030204" pitchFamily="49" charset="0"/>
                <a:cs typeface="Consolas" panose="020B0609020204030204" pitchFamily="49" charset="0"/>
              </a:rPr>
              <a:t># or</a:t>
            </a:r>
            <a:endParaRPr lang="en-US" spc="-3" dirty="0">
              <a:solidFill>
                <a:srgbClr val="FF0000"/>
              </a:solidFill>
              <a:latin typeface="Consolas" panose="020B0609020204030204" pitchFamily="49" charset="0"/>
              <a:cs typeface="Consolas" panose="020B0609020204030204" pitchFamily="49" charset="0"/>
            </a:endParaRPr>
          </a:p>
          <a:p>
            <a:r>
              <a:rPr lang="en-US" spc="-3" dirty="0">
                <a:solidFill>
                  <a:srgbClr val="0070C0"/>
                </a:solidFill>
                <a:latin typeface="Consolas" panose="020B0609020204030204" pitchFamily="49" charset="0"/>
                <a:cs typeface="Courier New"/>
              </a:rPr>
              <a:t>$ </a:t>
            </a:r>
            <a:r>
              <a:rPr lang="en-US" spc="-3" dirty="0" err="1">
                <a:solidFill>
                  <a:srgbClr val="0070C0"/>
                </a:solidFill>
                <a:latin typeface="Consolas" panose="020B0609020204030204" pitchFamily="49" charset="0"/>
                <a:cs typeface="Consolas" panose="020B0609020204030204" pitchFamily="49" charset="0"/>
              </a:rPr>
              <a:t>scontrol</a:t>
            </a:r>
            <a:r>
              <a:rPr lang="en-US" spc="-3" dirty="0">
                <a:solidFill>
                  <a:srgbClr val="0070C0"/>
                </a:solidFill>
                <a:latin typeface="Consolas" panose="020B0609020204030204" pitchFamily="49" charset="0"/>
                <a:cs typeface="Consolas" panose="020B0609020204030204" pitchFamily="49" charset="0"/>
              </a:rPr>
              <a:t> show job </a:t>
            </a:r>
            <a:r>
              <a:rPr lang="en-US" spc="-3" dirty="0">
                <a:solidFill>
                  <a:srgbClr val="FF0000"/>
                </a:solidFill>
                <a:latin typeface="Consolas" panose="020B0609020204030204" pitchFamily="49" charset="0"/>
                <a:cs typeface="Consolas" panose="020B0609020204030204" pitchFamily="49" charset="0"/>
              </a:rPr>
              <a:t>&lt;job number&gt;</a:t>
            </a:r>
            <a:endParaRPr lang="en-US"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4567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Running an external program</a:t>
            </a:r>
          </a:p>
        </p:txBody>
      </p:sp>
      <p:sp>
        <p:nvSpPr>
          <p:cNvPr id="10" name="Content Placeholder 9">
            <a:extLst>
              <a:ext uri="{FF2B5EF4-FFF2-40B4-BE49-F238E27FC236}">
                <a16:creationId xmlns:a16="http://schemas.microsoft.com/office/drawing/2014/main" id="{754C0039-3066-284D-B7D3-4F5D8CD8F1D7}"/>
              </a:ext>
            </a:extLst>
          </p:cNvPr>
          <p:cNvSpPr>
            <a:spLocks noGrp="1"/>
          </p:cNvSpPr>
          <p:nvPr>
            <p:ph idx="1"/>
          </p:nvPr>
        </p:nvSpPr>
        <p:spPr/>
        <p:txBody>
          <a:bodyPr/>
          <a:lstStyle/>
          <a:p>
            <a:pPr marL="241100" indent="-228411">
              <a:spcBef>
                <a:spcPts val="650"/>
              </a:spcBef>
              <a:buClr>
                <a:srgbClr val="A9A57C"/>
              </a:buClr>
              <a:tabLst>
                <a:tab pos="241100" algn="l"/>
              </a:tabLst>
            </a:pPr>
            <a:r>
              <a:rPr lang="en-US" spc="-6" dirty="0">
                <a:solidFill>
                  <a:srgbClr val="2F2B20"/>
                </a:solidFill>
                <a:cs typeface="Arial"/>
              </a:rPr>
              <a:t>Let’s run </a:t>
            </a:r>
            <a:r>
              <a:rPr lang="en-US" spc="26" dirty="0">
                <a:solidFill>
                  <a:srgbClr val="2F2B20"/>
                </a:solidFill>
                <a:cs typeface="Arial"/>
              </a:rPr>
              <a:t>R on an R script</a:t>
            </a:r>
            <a:endParaRPr lang="en-US" dirty="0">
              <a:cs typeface="Arial"/>
            </a:endParaRPr>
          </a:p>
          <a:p>
            <a:pPr marL="241100" indent="-228411">
              <a:spcBef>
                <a:spcPts val="585"/>
              </a:spcBef>
              <a:buClr>
                <a:srgbClr val="A9A57C"/>
              </a:buClr>
              <a:tabLst>
                <a:tab pos="241100" algn="l"/>
              </a:tabLst>
            </a:pPr>
            <a:r>
              <a:rPr lang="en-US" spc="-26" dirty="0">
                <a:solidFill>
                  <a:srgbClr val="2F2B20"/>
                </a:solidFill>
                <a:cs typeface="Arial"/>
              </a:rPr>
              <a:t>This </a:t>
            </a:r>
            <a:r>
              <a:rPr lang="en-US" spc="36" dirty="0">
                <a:solidFill>
                  <a:srgbClr val="2F2B20"/>
                </a:solidFill>
                <a:cs typeface="Arial"/>
              </a:rPr>
              <a:t>script </a:t>
            </a:r>
            <a:r>
              <a:rPr lang="en-US" dirty="0">
                <a:solidFill>
                  <a:srgbClr val="2F2B20"/>
                </a:solidFill>
                <a:cs typeface="Arial"/>
              </a:rPr>
              <a:t>calls </a:t>
            </a:r>
            <a:r>
              <a:rPr lang="en-US" spc="6" dirty="0">
                <a:solidFill>
                  <a:srgbClr val="2F2B20"/>
                </a:solidFill>
                <a:cs typeface="Arial"/>
              </a:rPr>
              <a:t>and </a:t>
            </a:r>
            <a:r>
              <a:rPr lang="en-US" spc="-6" dirty="0">
                <a:solidFill>
                  <a:srgbClr val="2F2B20"/>
                </a:solidFill>
                <a:cs typeface="Arial"/>
              </a:rPr>
              <a:t>runs</a:t>
            </a:r>
            <a:r>
              <a:rPr lang="en-US" spc="-99" dirty="0">
                <a:solidFill>
                  <a:srgbClr val="2F2B20"/>
                </a:solidFill>
                <a:cs typeface="Arial"/>
              </a:rPr>
              <a:t> the script </a:t>
            </a:r>
            <a:r>
              <a:rPr lang="en-US" i="1" spc="10" dirty="0" err="1">
                <a:solidFill>
                  <a:srgbClr val="2F2B20"/>
                </a:solidFill>
                <a:cs typeface="Arial"/>
              </a:rPr>
              <a:t>R_program.R</a:t>
            </a:r>
            <a:endParaRPr lang="en-US" i="1" spc="10" dirty="0">
              <a:solidFill>
                <a:srgbClr val="2F2B20"/>
              </a:solidFill>
              <a:cs typeface="Arial"/>
            </a:endParaRPr>
          </a:p>
          <a:p>
            <a:pPr marL="241100" indent="-228411">
              <a:spcBef>
                <a:spcPts val="585"/>
              </a:spcBef>
              <a:buClr>
                <a:srgbClr val="A9A57C"/>
              </a:buClr>
              <a:tabLst>
                <a:tab pos="241100" algn="l"/>
              </a:tabLst>
            </a:pPr>
            <a:r>
              <a:rPr lang="en-US" spc="10" dirty="0">
                <a:solidFill>
                  <a:srgbClr val="2F2B20"/>
                </a:solidFill>
                <a:cs typeface="Arial"/>
              </a:rPr>
              <a:t>Let’s examine the batch script </a:t>
            </a:r>
            <a:r>
              <a:rPr lang="en-US" spc="10" dirty="0" err="1">
                <a:solidFill>
                  <a:schemeClr val="accent5"/>
                </a:solidFill>
                <a:cs typeface="Arial"/>
              </a:rPr>
              <a:t>submit_R.sh</a:t>
            </a:r>
            <a:endParaRPr lang="en-US" spc="10" dirty="0">
              <a:solidFill>
                <a:schemeClr val="accent5"/>
              </a:solidFill>
              <a:cs typeface="Arial"/>
            </a:endParaRPr>
          </a:p>
          <a:p>
            <a:pPr marL="698300" lvl="1" indent="-228411">
              <a:spcBef>
                <a:spcPts val="585"/>
              </a:spcBef>
              <a:buClr>
                <a:srgbClr val="A9A57C"/>
              </a:buClr>
              <a:tabLst>
                <a:tab pos="241100" algn="l"/>
              </a:tabLst>
            </a:pPr>
            <a:r>
              <a:rPr lang="en-US" spc="10" dirty="0">
                <a:cs typeface="Arial"/>
              </a:rPr>
              <a:t>Note how R is loaded</a:t>
            </a:r>
          </a:p>
          <a:p>
            <a:pPr marL="241100" indent="-228411">
              <a:spcBef>
                <a:spcPts val="585"/>
              </a:spcBef>
              <a:buClr>
                <a:srgbClr val="A9A57C"/>
              </a:buClr>
              <a:tabLst>
                <a:tab pos="241100" algn="l"/>
              </a:tabLst>
            </a:pPr>
            <a:r>
              <a:rPr lang="en-US" spc="-113" dirty="0">
                <a:solidFill>
                  <a:srgbClr val="2F2B20"/>
                </a:solidFill>
                <a:cs typeface="Arial"/>
              </a:rPr>
              <a:t>Go ahead and submit</a:t>
            </a:r>
            <a:r>
              <a:rPr lang="en-US" spc="-6" dirty="0">
                <a:solidFill>
                  <a:srgbClr val="2F2B20"/>
                </a:solidFill>
                <a:cs typeface="Arial"/>
              </a:rPr>
              <a:t> </a:t>
            </a:r>
            <a:r>
              <a:rPr lang="en-US" spc="6" dirty="0">
                <a:solidFill>
                  <a:srgbClr val="2F2B20"/>
                </a:solidFill>
                <a:cs typeface="Arial"/>
              </a:rPr>
              <a:t>the </a:t>
            </a:r>
            <a:r>
              <a:rPr lang="en-US" spc="36" dirty="0">
                <a:solidFill>
                  <a:srgbClr val="2F2B20"/>
                </a:solidFill>
                <a:cs typeface="Arial"/>
              </a:rPr>
              <a:t>batch script</a:t>
            </a:r>
            <a:r>
              <a:rPr lang="en-US" spc="-20" dirty="0">
                <a:solidFill>
                  <a:srgbClr val="2F2B20"/>
                </a:solidFill>
                <a:cs typeface="Arial"/>
              </a:rPr>
              <a:t> </a:t>
            </a:r>
            <a:r>
              <a:rPr lang="en-US" spc="-20" dirty="0" err="1">
                <a:solidFill>
                  <a:schemeClr val="accent5"/>
                </a:solidFill>
                <a:cs typeface="Arial"/>
              </a:rPr>
              <a:t>submit_</a:t>
            </a:r>
            <a:r>
              <a:rPr lang="en-US" spc="6" dirty="0" err="1">
                <a:solidFill>
                  <a:schemeClr val="accent5"/>
                </a:solidFill>
                <a:cs typeface="Arial"/>
              </a:rPr>
              <a:t>R.sh</a:t>
            </a:r>
            <a:endParaRPr lang="en-US" dirty="0">
              <a:solidFill>
                <a:schemeClr val="accent5"/>
              </a:solidFill>
              <a:cs typeface="Arial"/>
            </a:endParaRPr>
          </a:p>
          <a:p>
            <a:pPr marL="241100" indent="-228411">
              <a:spcBef>
                <a:spcPts val="585"/>
              </a:spcBef>
              <a:buClr>
                <a:srgbClr val="A9A57C"/>
              </a:buClr>
              <a:tabLst>
                <a:tab pos="241100" algn="l"/>
              </a:tabLst>
            </a:pPr>
            <a:endParaRPr lang="en-US" i="1" dirty="0">
              <a:cs typeface="Arial"/>
            </a:endParaRPr>
          </a:p>
          <a:p>
            <a:endParaRPr lang="en-US" dirty="0"/>
          </a:p>
        </p:txBody>
      </p:sp>
      <p:sp>
        <p:nvSpPr>
          <p:cNvPr id="3" name="Date Placeholder 2">
            <a:extLst>
              <a:ext uri="{FF2B5EF4-FFF2-40B4-BE49-F238E27FC236}">
                <a16:creationId xmlns:a16="http://schemas.microsoft.com/office/drawing/2014/main" id="{0F5E5F37-EC64-0C44-A2CC-31B7F75A728E}"/>
              </a:ext>
            </a:extLst>
          </p:cNvPr>
          <p:cNvSpPr>
            <a:spLocks noGrp="1"/>
          </p:cNvSpPr>
          <p:nvPr>
            <p:ph type="dt" sz="half" idx="10"/>
          </p:nvPr>
        </p:nvSpPr>
        <p:spPr/>
        <p:txBody>
          <a:bodyPr/>
          <a:lstStyle/>
          <a:p>
            <a:fld id="{5864EE04-0A2F-4B3C-BE0D-273E4A893B7C}" type="datetime1">
              <a:rPr lang="en-US" smtClean="0"/>
              <a:t>5/18/2021</a:t>
            </a:fld>
            <a:endParaRPr lang="en-US"/>
          </a:p>
        </p:txBody>
      </p:sp>
      <p:sp>
        <p:nvSpPr>
          <p:cNvPr id="4" name="Footer Placeholder 3">
            <a:extLst>
              <a:ext uri="{FF2B5EF4-FFF2-40B4-BE49-F238E27FC236}">
                <a16:creationId xmlns:a16="http://schemas.microsoft.com/office/drawing/2014/main" id="{737E3441-C8A9-2740-9150-C8CE880D2A67}"/>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5826AE4D-1130-8746-AFF4-80F0DE7AEF44}"/>
              </a:ext>
            </a:extLst>
          </p:cNvPr>
          <p:cNvSpPr>
            <a:spLocks noGrp="1"/>
          </p:cNvSpPr>
          <p:nvPr>
            <p:ph type="sldNum" sz="quarter" idx="12"/>
          </p:nvPr>
        </p:nvSpPr>
        <p:spPr/>
        <p:txBody>
          <a:bodyPr/>
          <a:lstStyle/>
          <a:p>
            <a:fld id="{DD321DBF-325B-3546-BAAF-4F6E3B3181FF}" type="slidenum">
              <a:rPr lang="en-US" smtClean="0"/>
              <a:t>38</a:t>
            </a:fld>
            <a:endParaRPr lang="en-US"/>
          </a:p>
        </p:txBody>
      </p:sp>
    </p:spTree>
    <p:extLst>
      <p:ext uri="{BB962C8B-B14F-4D97-AF65-F5344CB8AC3E}">
        <p14:creationId xmlns:p14="http://schemas.microsoft.com/office/powerpoint/2010/main" val="257852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sz="4800" dirty="0">
                <a:latin typeface="Helvetica Light"/>
              </a:rPr>
              <a:t>Running an </a:t>
            </a:r>
            <a:r>
              <a:rPr lang="en-US" sz="4800" dirty="0" err="1">
                <a:latin typeface="Helvetica Light"/>
              </a:rPr>
              <a:t>mpi</a:t>
            </a:r>
            <a:r>
              <a:rPr lang="en-US" sz="4800" dirty="0">
                <a:latin typeface="Helvetica Light"/>
              </a:rPr>
              <a:t> job</a:t>
            </a:r>
          </a:p>
        </p:txBody>
      </p:sp>
      <p:sp>
        <p:nvSpPr>
          <p:cNvPr id="10" name="Content Placeholder 9">
            <a:extLst>
              <a:ext uri="{FF2B5EF4-FFF2-40B4-BE49-F238E27FC236}">
                <a16:creationId xmlns:a16="http://schemas.microsoft.com/office/drawing/2014/main" id="{8E3623D8-AF6C-CB42-A779-BCA4A5E323DF}"/>
              </a:ext>
            </a:extLst>
          </p:cNvPr>
          <p:cNvSpPr>
            <a:spLocks noGrp="1"/>
          </p:cNvSpPr>
          <p:nvPr>
            <p:ph idx="1"/>
          </p:nvPr>
        </p:nvSpPr>
        <p:spPr/>
        <p:txBody>
          <a:bodyPr/>
          <a:lstStyle/>
          <a:p>
            <a:pPr marL="241100" indent="-228411">
              <a:spcBef>
                <a:spcPts val="650"/>
              </a:spcBef>
              <a:buClr>
                <a:srgbClr val="A9A57C"/>
              </a:buClr>
              <a:tabLst>
                <a:tab pos="241100" algn="l"/>
              </a:tabLst>
            </a:pPr>
            <a:r>
              <a:rPr lang="en-US" sz="2398" spc="-6" dirty="0">
                <a:solidFill>
                  <a:srgbClr val="2F2B20"/>
                </a:solidFill>
                <a:cs typeface="Arial"/>
              </a:rPr>
              <a:t>For cases where you have a code that is parallelized, meaning it can run across multiple cores. </a:t>
            </a:r>
          </a:p>
          <a:p>
            <a:pPr marL="241100" indent="-228411">
              <a:spcBef>
                <a:spcPts val="650"/>
              </a:spcBef>
              <a:buClr>
                <a:srgbClr val="A9A57C"/>
              </a:buClr>
              <a:tabLst>
                <a:tab pos="241100" algn="l"/>
              </a:tabLst>
            </a:pPr>
            <a:r>
              <a:rPr lang="en-US" sz="2398" spc="-6" dirty="0">
                <a:solidFill>
                  <a:srgbClr val="2F2B20"/>
                </a:solidFill>
                <a:cs typeface="Arial"/>
              </a:rPr>
              <a:t>Number of tasks always &gt; 1. E.g., </a:t>
            </a:r>
          </a:p>
          <a:p>
            <a:pPr marL="12689" indent="0">
              <a:spcBef>
                <a:spcPts val="650"/>
              </a:spcBef>
              <a:buClr>
                <a:srgbClr val="A9A57C"/>
              </a:buClr>
              <a:buNone/>
              <a:tabLst>
                <a:tab pos="241100" algn="l"/>
              </a:tabLst>
            </a:pPr>
            <a:endParaRPr lang="en-US" sz="23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latin typeface="Arial" panose="020B0604020202020204" pitchFamily="34" charset="0"/>
                <a:cs typeface="Arial" panose="020B0604020202020204" pitchFamily="34" charset="0"/>
              </a:rPr>
              <a:t>Will always need to load a compiler and </a:t>
            </a:r>
            <a:r>
              <a:rPr lang="en-US" sz="2398" spc="-6" dirty="0" err="1">
                <a:solidFill>
                  <a:srgbClr val="2F2B20"/>
                </a:solidFill>
                <a:latin typeface="Arial" panose="020B0604020202020204" pitchFamily="34" charset="0"/>
                <a:cs typeface="Arial" panose="020B0604020202020204" pitchFamily="34" charset="0"/>
              </a:rPr>
              <a:t>mpi</a:t>
            </a:r>
            <a:r>
              <a:rPr lang="en-US" sz="2398" spc="-6" dirty="0">
                <a:solidFill>
                  <a:srgbClr val="2F2B20"/>
                </a:solidFill>
                <a:latin typeface="Arial" panose="020B0604020202020204" pitchFamily="34" charset="0"/>
                <a:cs typeface="Arial" panose="020B0604020202020204" pitchFamily="34" charset="0"/>
              </a:rPr>
              <a:t>. </a:t>
            </a:r>
            <a:r>
              <a:rPr lang="en-US" sz="2398" spc="-6" dirty="0">
                <a:solidFill>
                  <a:srgbClr val="2F2B20"/>
                </a:solidFill>
                <a:cs typeface="Arial"/>
              </a:rPr>
              <a:t>E.g., </a:t>
            </a:r>
          </a:p>
          <a:p>
            <a:pPr marL="241100" indent="-228411">
              <a:spcBef>
                <a:spcPts val="650"/>
              </a:spcBef>
              <a:buClr>
                <a:srgbClr val="A9A57C"/>
              </a:buClr>
              <a:tabLst>
                <a:tab pos="241100" algn="l"/>
              </a:tabLst>
            </a:pPr>
            <a:endParaRPr lang="en-US" sz="19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cs typeface="Arial"/>
              </a:rPr>
              <a:t>Executable preceded with </a:t>
            </a:r>
            <a:r>
              <a:rPr lang="en-US" sz="2398" spc="-6" dirty="0" err="1">
                <a:solidFill>
                  <a:srgbClr val="2F2B20"/>
                </a:solidFill>
                <a:cs typeface="Arial"/>
              </a:rPr>
              <a:t>mpirun</a:t>
            </a:r>
            <a:r>
              <a:rPr lang="en-US" sz="2398" spc="-6" dirty="0">
                <a:solidFill>
                  <a:srgbClr val="2F2B20"/>
                </a:solidFill>
                <a:cs typeface="Arial"/>
              </a:rPr>
              <a:t>, </a:t>
            </a:r>
            <a:r>
              <a:rPr lang="en-US" sz="2398" spc="-6" dirty="0" err="1">
                <a:solidFill>
                  <a:srgbClr val="2F2B20"/>
                </a:solidFill>
                <a:cs typeface="Arial"/>
              </a:rPr>
              <a:t>srun</a:t>
            </a:r>
            <a:r>
              <a:rPr lang="en-US" sz="2398" spc="-6" dirty="0">
                <a:solidFill>
                  <a:srgbClr val="2F2B20"/>
                </a:solidFill>
                <a:cs typeface="Arial"/>
              </a:rPr>
              <a:t>, or </a:t>
            </a:r>
            <a:r>
              <a:rPr lang="en-US" sz="2398" spc="-6" dirty="0" err="1">
                <a:solidFill>
                  <a:srgbClr val="2F2B20"/>
                </a:solidFill>
                <a:cs typeface="Arial"/>
              </a:rPr>
              <a:t>mpiexec</a:t>
            </a:r>
            <a:r>
              <a:rPr lang="en-US" sz="2398" spc="-6" dirty="0">
                <a:solidFill>
                  <a:srgbClr val="2F2B20"/>
                </a:solidFill>
                <a:cs typeface="Arial"/>
              </a:rPr>
              <a:t>. E.g.,</a:t>
            </a:r>
          </a:p>
          <a:p>
            <a:pPr marL="241100" indent="-228411">
              <a:spcBef>
                <a:spcPts val="650"/>
              </a:spcBef>
              <a:buClr>
                <a:srgbClr val="A9A57C"/>
              </a:buClr>
              <a:tabLst>
                <a:tab pos="241100" algn="l"/>
              </a:tabLst>
            </a:pPr>
            <a:endParaRPr lang="en-US" sz="2398" spc="-6" dirty="0">
              <a:solidFill>
                <a:srgbClr val="2F2B20"/>
              </a:solidFill>
              <a:cs typeface="Arial"/>
            </a:endParaRPr>
          </a:p>
          <a:p>
            <a:pPr marL="241100" indent="-228411">
              <a:spcBef>
                <a:spcPts val="650"/>
              </a:spcBef>
              <a:buClr>
                <a:srgbClr val="A9A57C"/>
              </a:buClr>
              <a:tabLst>
                <a:tab pos="241100" algn="l"/>
              </a:tabLst>
            </a:pPr>
            <a:r>
              <a:rPr lang="en-US" sz="2398" spc="-6" dirty="0">
                <a:solidFill>
                  <a:srgbClr val="2F2B20"/>
                </a:solidFill>
                <a:cs typeface="Arial"/>
              </a:rPr>
              <a:t>Examine and run the example ‘</a:t>
            </a:r>
            <a:r>
              <a:rPr lang="en-US" sz="2398" spc="-6" dirty="0">
                <a:solidFill>
                  <a:schemeClr val="accent5"/>
                </a:solidFill>
                <a:cs typeface="Arial"/>
              </a:rPr>
              <a:t>submit_python_mpi.sh</a:t>
            </a:r>
            <a:r>
              <a:rPr lang="en-US" sz="2398" spc="-6" dirty="0">
                <a:solidFill>
                  <a:srgbClr val="2F2B20"/>
                </a:solidFill>
                <a:cs typeface="Arial"/>
              </a:rPr>
              <a:t>’</a:t>
            </a:r>
          </a:p>
          <a:p>
            <a:pPr marL="0" indent="0">
              <a:buNone/>
            </a:pPr>
            <a:endParaRPr lang="en-US" dirty="0"/>
          </a:p>
        </p:txBody>
      </p:sp>
      <p:sp>
        <p:nvSpPr>
          <p:cNvPr id="3" name="Date Placeholder 2">
            <a:extLst>
              <a:ext uri="{FF2B5EF4-FFF2-40B4-BE49-F238E27FC236}">
                <a16:creationId xmlns:a16="http://schemas.microsoft.com/office/drawing/2014/main" id="{83744DB9-CFF7-7F4A-8270-4F0505AA34A5}"/>
              </a:ext>
            </a:extLst>
          </p:cNvPr>
          <p:cNvSpPr>
            <a:spLocks noGrp="1"/>
          </p:cNvSpPr>
          <p:nvPr>
            <p:ph type="dt" sz="half" idx="10"/>
          </p:nvPr>
        </p:nvSpPr>
        <p:spPr/>
        <p:txBody>
          <a:bodyPr/>
          <a:lstStyle/>
          <a:p>
            <a:fld id="{AF95FDA9-B576-4D85-9DC5-35FD9BD0AC4C}" type="datetime1">
              <a:rPr lang="en-US" smtClean="0"/>
              <a:t>5/18/2021</a:t>
            </a:fld>
            <a:endParaRPr lang="en-US"/>
          </a:p>
        </p:txBody>
      </p:sp>
      <p:sp>
        <p:nvSpPr>
          <p:cNvPr id="4" name="Footer Placeholder 3">
            <a:extLst>
              <a:ext uri="{FF2B5EF4-FFF2-40B4-BE49-F238E27FC236}">
                <a16:creationId xmlns:a16="http://schemas.microsoft.com/office/drawing/2014/main" id="{7D326B58-48AA-914D-80D6-04CD324B7D51}"/>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0DA4407C-3233-D542-8375-989BC6738C1B}"/>
              </a:ext>
            </a:extLst>
          </p:cNvPr>
          <p:cNvSpPr>
            <a:spLocks noGrp="1"/>
          </p:cNvSpPr>
          <p:nvPr>
            <p:ph type="sldNum" sz="quarter" idx="12"/>
          </p:nvPr>
        </p:nvSpPr>
        <p:spPr/>
        <p:txBody>
          <a:bodyPr/>
          <a:lstStyle/>
          <a:p>
            <a:fld id="{DD321DBF-325B-3546-BAAF-4F6E3B3181FF}" type="slidenum">
              <a:rPr lang="en-US" smtClean="0"/>
              <a:t>39</a:t>
            </a:fld>
            <a:endParaRPr lang="en-US"/>
          </a:p>
        </p:txBody>
      </p:sp>
      <p:sp>
        <p:nvSpPr>
          <p:cNvPr id="8" name="Rectangle 7">
            <a:extLst>
              <a:ext uri="{FF2B5EF4-FFF2-40B4-BE49-F238E27FC236}">
                <a16:creationId xmlns:a16="http://schemas.microsoft.com/office/drawing/2014/main" id="{45BA267D-760B-4A8E-B2BF-F82D4237AE1D}"/>
              </a:ext>
            </a:extLst>
          </p:cNvPr>
          <p:cNvSpPr/>
          <p:nvPr/>
        </p:nvSpPr>
        <p:spPr>
          <a:xfrm>
            <a:off x="1817318" y="2993129"/>
            <a:ext cx="6896440"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#SBATCH --</a:t>
            </a:r>
            <a:r>
              <a:rPr lang="en-US" sz="2000" dirty="0" err="1">
                <a:solidFill>
                  <a:schemeClr val="accent5"/>
                </a:solidFill>
                <a:latin typeface="Consolas" panose="020B0609020204030204" pitchFamily="49" charset="0"/>
              </a:rPr>
              <a:t>ntasks</a:t>
            </a:r>
            <a:r>
              <a:rPr lang="en-US" sz="2000" dirty="0">
                <a:solidFill>
                  <a:schemeClr val="accent5"/>
                </a:solidFill>
                <a:latin typeface="Consolas" panose="020B0609020204030204" pitchFamily="49" charset="0"/>
              </a:rPr>
              <a:t>=4</a:t>
            </a:r>
          </a:p>
        </p:txBody>
      </p:sp>
      <p:sp>
        <p:nvSpPr>
          <p:cNvPr id="12" name="Rectangle 11">
            <a:extLst>
              <a:ext uri="{FF2B5EF4-FFF2-40B4-BE49-F238E27FC236}">
                <a16:creationId xmlns:a16="http://schemas.microsoft.com/office/drawing/2014/main" id="{1917B298-9428-454B-9D64-41E5A8D73D31}"/>
              </a:ext>
            </a:extLst>
          </p:cNvPr>
          <p:cNvSpPr/>
          <p:nvPr/>
        </p:nvSpPr>
        <p:spPr>
          <a:xfrm>
            <a:off x="1817318" y="3798602"/>
            <a:ext cx="6896440"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module load intel impi</a:t>
            </a:r>
          </a:p>
        </p:txBody>
      </p:sp>
      <p:sp>
        <p:nvSpPr>
          <p:cNvPr id="14" name="Rectangle 13">
            <a:extLst>
              <a:ext uri="{FF2B5EF4-FFF2-40B4-BE49-F238E27FC236}">
                <a16:creationId xmlns:a16="http://schemas.microsoft.com/office/drawing/2014/main" id="{6AC55846-981F-4B3A-A805-9C98688053F7}"/>
              </a:ext>
            </a:extLst>
          </p:cNvPr>
          <p:cNvSpPr/>
          <p:nvPr/>
        </p:nvSpPr>
        <p:spPr>
          <a:xfrm>
            <a:off x="1817318" y="4598510"/>
            <a:ext cx="6896440" cy="400110"/>
          </a:xfrm>
          <a:prstGeom prst="rect">
            <a:avLst/>
          </a:prstGeom>
          <a:ln>
            <a:solidFill>
              <a:schemeClr val="accent5"/>
            </a:solidFill>
          </a:ln>
        </p:spPr>
        <p:txBody>
          <a:bodyPr wrap="square">
            <a:spAutoFit/>
          </a:bodyPr>
          <a:lstStyle/>
          <a:p>
            <a:r>
              <a:rPr lang="en-US" sz="2000" dirty="0" err="1">
                <a:solidFill>
                  <a:schemeClr val="accent5"/>
                </a:solidFill>
                <a:latin typeface="Consolas" panose="020B0609020204030204" pitchFamily="49" charset="0"/>
              </a:rPr>
              <a:t>mpirun</a:t>
            </a:r>
            <a:r>
              <a:rPr lang="en-US" sz="2000" dirty="0">
                <a:solidFill>
                  <a:schemeClr val="accent5"/>
                </a:solidFill>
                <a:latin typeface="Consolas" panose="020B0609020204030204" pitchFamily="49" charset="0"/>
              </a:rPr>
              <a:t> –np 4 python yourscript.py</a:t>
            </a:r>
          </a:p>
        </p:txBody>
      </p:sp>
      <p:sp>
        <p:nvSpPr>
          <p:cNvPr id="16" name="Rectangle 15">
            <a:extLst>
              <a:ext uri="{FF2B5EF4-FFF2-40B4-BE49-F238E27FC236}">
                <a16:creationId xmlns:a16="http://schemas.microsoft.com/office/drawing/2014/main" id="{709CF297-BEBB-4B00-9E6E-41D8DDA06975}"/>
              </a:ext>
            </a:extLst>
          </p:cNvPr>
          <p:cNvSpPr/>
          <p:nvPr/>
        </p:nvSpPr>
        <p:spPr>
          <a:xfrm>
            <a:off x="1817318" y="5437539"/>
            <a:ext cx="6389891" cy="369332"/>
          </a:xfrm>
          <a:prstGeom prst="rect">
            <a:avLst/>
          </a:prstGeom>
          <a:ln>
            <a:solidFill>
              <a:schemeClr val="accent5"/>
            </a:solidFill>
          </a:ln>
        </p:spPr>
        <p:txBody>
          <a:bodyPr wrap="none">
            <a:spAutoFit/>
          </a:bodyPr>
          <a:lstStyle/>
          <a:p>
            <a:r>
              <a:rPr lang="en-US" dirty="0">
                <a:solidFill>
                  <a:schemeClr val="accent5"/>
                </a:solidFill>
                <a:latin typeface="Consolas" panose="020B0609020204030204" pitchFamily="49" charset="0"/>
              </a:rPr>
              <a:t>$ </a:t>
            </a:r>
            <a:r>
              <a:rPr lang="en-US" dirty="0" err="1">
                <a:solidFill>
                  <a:schemeClr val="accent5"/>
                </a:solidFill>
                <a:latin typeface="Consolas" panose="020B0609020204030204" pitchFamily="49" charset="0"/>
              </a:rPr>
              <a:t>sbatch</a:t>
            </a:r>
            <a:r>
              <a:rPr lang="en-US" dirty="0">
                <a:solidFill>
                  <a:schemeClr val="accent5"/>
                </a:solidFill>
                <a:latin typeface="Consolas" panose="020B0609020204030204" pitchFamily="49" charset="0"/>
              </a:rPr>
              <a:t> --reservation=</a:t>
            </a:r>
            <a:r>
              <a:rPr lang="en-US" dirty="0" err="1">
                <a:solidFill>
                  <a:schemeClr val="accent5"/>
                </a:solidFill>
                <a:latin typeface="Consolas" panose="020B0609020204030204" pitchFamily="49" charset="0"/>
              </a:rPr>
              <a:t>rmacc</a:t>
            </a:r>
            <a:r>
              <a:rPr lang="en-US" dirty="0">
                <a:solidFill>
                  <a:schemeClr val="accent5"/>
                </a:solidFill>
                <a:latin typeface="Consolas" panose="020B0609020204030204" pitchFamily="49" charset="0"/>
              </a:rPr>
              <a:t> submit_python_mpi.sh</a:t>
            </a:r>
          </a:p>
        </p:txBody>
      </p:sp>
    </p:spTree>
    <p:extLst>
      <p:ext uri="{BB962C8B-B14F-4D97-AF65-F5344CB8AC3E}">
        <p14:creationId xmlns:p14="http://schemas.microsoft.com/office/powerpoint/2010/main" val="4184967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A29C2F-BC0F-4CE9-AA91-4046DDE9AAFA}"/>
              </a:ext>
            </a:extLst>
          </p:cNvPr>
          <p:cNvSpPr>
            <a:spLocks noGrp="1"/>
          </p:cNvSpPr>
          <p:nvPr>
            <p:ph type="dt" sz="half" idx="10"/>
          </p:nvPr>
        </p:nvSpPr>
        <p:spPr/>
        <p:txBody>
          <a:bodyPr/>
          <a:lstStyle/>
          <a:p>
            <a:fld id="{1B92564D-B45D-4011-B64B-0B598BC1C552}" type="datetime1">
              <a:rPr lang="en-US" smtClean="0"/>
              <a:t>5/18/2021</a:t>
            </a:fld>
            <a:endParaRPr lang="en-US" dirty="0"/>
          </a:p>
        </p:txBody>
      </p:sp>
      <p:sp>
        <p:nvSpPr>
          <p:cNvPr id="5" name="Footer Placeholder 4">
            <a:extLst>
              <a:ext uri="{FF2B5EF4-FFF2-40B4-BE49-F238E27FC236}">
                <a16:creationId xmlns:a16="http://schemas.microsoft.com/office/drawing/2014/main" id="{714C2FE3-E089-47F2-82BE-EF13987A9294}"/>
              </a:ext>
            </a:extLst>
          </p:cNvPr>
          <p:cNvSpPr>
            <a:spLocks noGrp="1"/>
          </p:cNvSpPr>
          <p:nvPr>
            <p:ph type="ftr" sz="quarter" idx="11"/>
          </p:nvPr>
        </p:nvSpPr>
        <p:spPr/>
        <p:txBody>
          <a:bodyPr/>
          <a:lstStyle/>
          <a:p>
            <a:r>
              <a:rPr lang="en-US"/>
              <a:t>Intro to HPC</a:t>
            </a:r>
            <a:endParaRPr lang="en-US" dirty="0"/>
          </a:p>
        </p:txBody>
      </p:sp>
      <p:sp>
        <p:nvSpPr>
          <p:cNvPr id="6" name="Slide Number Placeholder 5">
            <a:extLst>
              <a:ext uri="{FF2B5EF4-FFF2-40B4-BE49-F238E27FC236}">
                <a16:creationId xmlns:a16="http://schemas.microsoft.com/office/drawing/2014/main" id="{0B06AAB0-51B4-4DCB-8C1C-AF1A01B20830}"/>
              </a:ext>
            </a:extLst>
          </p:cNvPr>
          <p:cNvSpPr>
            <a:spLocks noGrp="1"/>
          </p:cNvSpPr>
          <p:nvPr>
            <p:ph type="sldNum" sz="quarter" idx="12"/>
          </p:nvPr>
        </p:nvSpPr>
        <p:spPr/>
        <p:txBody>
          <a:bodyPr/>
          <a:lstStyle/>
          <a:p>
            <a:fld id="{DD321DBF-325B-3546-BAAF-4F6E3B3181FF}" type="slidenum">
              <a:rPr lang="en-US" smtClean="0"/>
              <a:pPr/>
              <a:t>4</a:t>
            </a:fld>
            <a:endParaRPr lang="en-US" dirty="0"/>
          </a:p>
        </p:txBody>
      </p:sp>
      <p:sp>
        <p:nvSpPr>
          <p:cNvPr id="7" name="object 2">
            <a:extLst>
              <a:ext uri="{FF2B5EF4-FFF2-40B4-BE49-F238E27FC236}">
                <a16:creationId xmlns:a16="http://schemas.microsoft.com/office/drawing/2014/main" id="{D95C82FC-CC7F-46BE-AC1D-7AE4407BDC99}"/>
              </a:ext>
            </a:extLst>
          </p:cNvPr>
          <p:cNvSpPr txBox="1">
            <a:spLocks noGrp="1"/>
          </p:cNvSpPr>
          <p:nvPr>
            <p:ph type="title"/>
          </p:nvPr>
        </p:nvSpPr>
        <p:spPr>
          <a:xfrm>
            <a:off x="447392" y="3980907"/>
            <a:ext cx="10515600" cy="1325563"/>
          </a:xfrm>
        </p:spPr>
        <p:txBody>
          <a:bodyPr/>
          <a:lstStyle/>
          <a:p>
            <a:r>
              <a:rPr lang="en-US" sz="7200" dirty="0">
                <a:latin typeface="Helvetica Light"/>
              </a:rPr>
              <a:t>Part 1: Linux</a:t>
            </a:r>
          </a:p>
        </p:txBody>
      </p:sp>
    </p:spTree>
    <p:extLst>
      <p:ext uri="{BB962C8B-B14F-4D97-AF65-F5344CB8AC3E}">
        <p14:creationId xmlns:p14="http://schemas.microsoft.com/office/powerpoint/2010/main" val="2899883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Interactive jobs</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6" dirty="0">
                <a:solidFill>
                  <a:srgbClr val="2F2B20"/>
                </a:solidFill>
                <a:cs typeface="Arial"/>
              </a:rPr>
              <a:t>our </a:t>
            </a:r>
            <a:r>
              <a:rPr lang="en-US" sz="2398" spc="36" dirty="0">
                <a:solidFill>
                  <a:srgbClr val="2F2B20"/>
                </a:solidFill>
                <a:cs typeface="Arial"/>
              </a:rPr>
              <a:t>job </a:t>
            </a:r>
            <a:r>
              <a:rPr lang="en-US" sz="2398" spc="55" dirty="0">
                <a:solidFill>
                  <a:srgbClr val="2F2B20"/>
                </a:solidFill>
                <a:cs typeface="Arial"/>
              </a:rPr>
              <a:t>to </a:t>
            </a:r>
            <a:r>
              <a:rPr lang="en-US" sz="2398" spc="-6" dirty="0">
                <a:solidFill>
                  <a:srgbClr val="2F2B20"/>
                </a:solidFill>
                <a:cs typeface="Arial"/>
              </a:rPr>
              <a:t>run in </a:t>
            </a:r>
            <a:r>
              <a:rPr lang="en-US" sz="2398" spc="6" dirty="0">
                <a:solidFill>
                  <a:srgbClr val="2F2B20"/>
                </a:solidFill>
                <a:cs typeface="Arial"/>
              </a:rPr>
              <a:t>the</a:t>
            </a:r>
            <a:r>
              <a:rPr lang="en-US" sz="2398" spc="-224" dirty="0">
                <a:solidFill>
                  <a:srgbClr val="2F2B20"/>
                </a:solidFill>
                <a:cs typeface="Arial"/>
              </a:rPr>
              <a:t> </a:t>
            </a:r>
            <a:r>
              <a:rPr lang="en-US" sz="2398" spc="26" dirty="0">
                <a:solidFill>
                  <a:srgbClr val="2F2B20"/>
                </a:solidFill>
                <a:cs typeface="Arial"/>
              </a:rPr>
              <a:t>background</a:t>
            </a:r>
            <a:endParaRPr lang="en-US" sz="2398" dirty="0">
              <a:cs typeface="Arial"/>
            </a:endParaRPr>
          </a:p>
          <a:p>
            <a:pPr marL="241100" indent="-228411">
              <a:spcBef>
                <a:spcPts val="555"/>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55" dirty="0">
                <a:solidFill>
                  <a:srgbClr val="2F2B20"/>
                </a:solidFill>
                <a:cs typeface="Arial"/>
              </a:rPr>
              <a:t>to </a:t>
            </a:r>
            <a:r>
              <a:rPr lang="en-US" sz="2398" spc="36" dirty="0">
                <a:solidFill>
                  <a:srgbClr val="2F2B20"/>
                </a:solidFill>
                <a:cs typeface="Arial"/>
              </a:rPr>
              <a:t>work </a:t>
            </a:r>
            <a:r>
              <a:rPr lang="en-US" sz="2398" spc="-6" dirty="0">
                <a:solidFill>
                  <a:srgbClr val="2F2B20"/>
                </a:solidFill>
                <a:cs typeface="Arial"/>
              </a:rPr>
              <a:t>on </a:t>
            </a:r>
            <a:r>
              <a:rPr lang="en-US" sz="2398" spc="10" dirty="0">
                <a:solidFill>
                  <a:srgbClr val="2F2B20"/>
                </a:solidFill>
                <a:cs typeface="Arial"/>
              </a:rPr>
              <a:t>program </a:t>
            </a:r>
            <a:r>
              <a:rPr lang="en-US" sz="2398" spc="-6" dirty="0">
                <a:solidFill>
                  <a:srgbClr val="2F2B20"/>
                </a:solidFill>
                <a:cs typeface="Arial"/>
              </a:rPr>
              <a:t>in </a:t>
            </a:r>
            <a:r>
              <a:rPr lang="en-US" sz="2398" spc="-40" dirty="0">
                <a:solidFill>
                  <a:srgbClr val="2F2B20"/>
                </a:solidFill>
                <a:cs typeface="Arial"/>
              </a:rPr>
              <a:t>real</a:t>
            </a:r>
            <a:r>
              <a:rPr lang="en-US" sz="2398" spc="-234" dirty="0">
                <a:solidFill>
                  <a:srgbClr val="2F2B20"/>
                </a:solidFill>
                <a:cs typeface="Arial"/>
              </a:rPr>
              <a:t> </a:t>
            </a:r>
            <a:r>
              <a:rPr lang="en-US" sz="2398" spc="16" dirty="0">
                <a:solidFill>
                  <a:srgbClr val="2F2B20"/>
                </a:solidFill>
                <a:cs typeface="Arial"/>
              </a:rPr>
              <a:t>time</a:t>
            </a:r>
          </a:p>
          <a:p>
            <a:pPr marL="1147133" lvl="1" indent="-228411">
              <a:spcBef>
                <a:spcPts val="555"/>
              </a:spcBef>
              <a:buClr>
                <a:srgbClr val="A9A57C"/>
              </a:buClr>
              <a:tabLst>
                <a:tab pos="241100" algn="l"/>
              </a:tabLst>
            </a:pPr>
            <a:r>
              <a:rPr lang="en-US" sz="2398" spc="16" dirty="0">
                <a:solidFill>
                  <a:srgbClr val="2F2B20"/>
                </a:solidFill>
                <a:cs typeface="Arial"/>
              </a:rPr>
              <a:t>Great for testing, debugging</a:t>
            </a:r>
            <a:endParaRPr lang="en-US" sz="2398" dirty="0">
              <a:cs typeface="Arial"/>
            </a:endParaRPr>
          </a:p>
          <a:p>
            <a:pPr marL="241100" indent="-228411">
              <a:spcBef>
                <a:spcPts val="585"/>
              </a:spcBef>
              <a:buClr>
                <a:srgbClr val="A9A57C"/>
              </a:buClr>
              <a:tabLst>
                <a:tab pos="241100" algn="l"/>
              </a:tabLst>
            </a:pPr>
            <a:r>
              <a:rPr lang="en-US" sz="2398" spc="-20" dirty="0">
                <a:solidFill>
                  <a:srgbClr val="2F2B20"/>
                </a:solidFill>
                <a:cs typeface="Arial"/>
              </a:rPr>
              <a:t>For </a:t>
            </a:r>
            <a:r>
              <a:rPr lang="en-US" sz="2398" dirty="0">
                <a:solidFill>
                  <a:srgbClr val="2F2B20"/>
                </a:solidFill>
                <a:cs typeface="Arial"/>
              </a:rPr>
              <a:t>example, let’s </a:t>
            </a:r>
            <a:r>
              <a:rPr lang="en-US" sz="2398" spc="-6" dirty="0">
                <a:solidFill>
                  <a:srgbClr val="2F2B20"/>
                </a:solidFill>
                <a:cs typeface="Arial"/>
              </a:rPr>
              <a:t>run the </a:t>
            </a:r>
            <a:r>
              <a:rPr lang="en-US" sz="2398" spc="26" dirty="0">
                <a:solidFill>
                  <a:srgbClr val="2F2B20"/>
                </a:solidFill>
                <a:cs typeface="Arial"/>
              </a:rPr>
              <a:t>R job we previously ran as a batch job, but this time let’s do it interactively…</a:t>
            </a:r>
            <a:endParaRPr lang="en-US" sz="2398" dirty="0">
              <a:cs typeface="Arial"/>
            </a:endParaRP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fld id="{ABEA577D-E76B-412F-BEDB-2735B4B3694A}" type="datetime1">
              <a:rPr lang="en-US" smtClean="0"/>
              <a:t>5/18/2021</a:t>
            </a:fld>
            <a:endParaRPr lang="en-US"/>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40</a:t>
            </a:fld>
            <a:endParaRPr lang="en-US"/>
          </a:p>
        </p:txBody>
      </p:sp>
    </p:spTree>
    <p:extLst>
      <p:ext uri="{BB962C8B-B14F-4D97-AF65-F5344CB8AC3E}">
        <p14:creationId xmlns:p14="http://schemas.microsoft.com/office/powerpoint/2010/main" val="2978337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Running an interactive job</a:t>
            </a:r>
          </a:p>
        </p:txBody>
      </p:sp>
      <p:sp>
        <p:nvSpPr>
          <p:cNvPr id="10" name="Content Placeholder 9">
            <a:extLst>
              <a:ext uri="{FF2B5EF4-FFF2-40B4-BE49-F238E27FC236}">
                <a16:creationId xmlns:a16="http://schemas.microsoft.com/office/drawing/2014/main" id="{840D7DB7-BB6D-054E-88FF-BB99BF98BD9D}"/>
              </a:ext>
            </a:extLst>
          </p:cNvPr>
          <p:cNvSpPr>
            <a:spLocks noGrp="1"/>
          </p:cNvSpPr>
          <p:nvPr>
            <p:ph idx="1"/>
          </p:nvPr>
        </p:nvSpPr>
        <p:spPr>
          <a:xfrm>
            <a:off x="636319" y="1801875"/>
            <a:ext cx="11155879" cy="3684526"/>
          </a:xfrm>
        </p:spPr>
        <p:txBody>
          <a:bodyPr>
            <a:normAutofit fontScale="92500" lnSpcReduction="10000"/>
          </a:bodyPr>
          <a:lstStyle/>
          <a:p>
            <a:pPr marL="241100" marR="5075" indent="-228411">
              <a:lnSpc>
                <a:spcPts val="2368"/>
              </a:lnSpc>
              <a:spcBef>
                <a:spcPts val="600"/>
              </a:spcBef>
              <a:buClr>
                <a:srgbClr val="A9A57C"/>
              </a:buClr>
              <a:tabLst>
                <a:tab pos="240465" algn="l"/>
                <a:tab pos="241100" algn="l"/>
              </a:tabLst>
            </a:pPr>
            <a:r>
              <a:rPr lang="en-US" sz="2400" dirty="0"/>
              <a:t>T</a:t>
            </a:r>
            <a:r>
              <a:rPr lang="en-US" sz="2400" spc="-145" dirty="0">
                <a:solidFill>
                  <a:srgbClr val="2F2B20"/>
                </a:solidFill>
                <a:cs typeface="Arial"/>
              </a:rPr>
              <a:t>o </a:t>
            </a:r>
            <a:r>
              <a:rPr lang="en-US" sz="2400" spc="30" dirty="0">
                <a:solidFill>
                  <a:srgbClr val="2F2B20"/>
                </a:solidFill>
                <a:cs typeface="Arial"/>
              </a:rPr>
              <a:t>work with </a:t>
            </a:r>
            <a:r>
              <a:rPr lang="en-US" sz="2400" spc="16" dirty="0">
                <a:solidFill>
                  <a:srgbClr val="2F2B20"/>
                </a:solidFill>
                <a:cs typeface="Arial"/>
              </a:rPr>
              <a:t>R </a:t>
            </a:r>
            <a:r>
              <a:rPr lang="en-US" sz="2400" spc="-10" dirty="0">
                <a:solidFill>
                  <a:srgbClr val="2F2B20"/>
                </a:solidFill>
                <a:cs typeface="Arial"/>
              </a:rPr>
              <a:t>interactively, </a:t>
            </a:r>
            <a:r>
              <a:rPr lang="en-US" sz="2400" spc="6" dirty="0">
                <a:solidFill>
                  <a:srgbClr val="2F2B20"/>
                </a:solidFill>
                <a:cs typeface="Arial"/>
              </a:rPr>
              <a:t>we </a:t>
            </a:r>
            <a:r>
              <a:rPr lang="en-US" sz="2400" dirty="0">
                <a:solidFill>
                  <a:srgbClr val="2F2B20"/>
                </a:solidFill>
                <a:cs typeface="Arial"/>
              </a:rPr>
              <a:t>request </a:t>
            </a:r>
            <a:r>
              <a:rPr lang="en-US" sz="2400" spc="10" dirty="0">
                <a:solidFill>
                  <a:srgbClr val="2F2B20"/>
                </a:solidFill>
                <a:cs typeface="Arial"/>
              </a:rPr>
              <a:t>time from </a:t>
            </a:r>
            <a:r>
              <a:rPr lang="en-US" sz="2400" dirty="0">
                <a:solidFill>
                  <a:srgbClr val="2F2B20"/>
                </a:solidFill>
                <a:cs typeface="Arial"/>
              </a:rPr>
              <a:t>Summit</a:t>
            </a:r>
            <a:endParaRPr lang="en-US" sz="2400" dirty="0">
              <a:cs typeface="Arial"/>
            </a:endParaRPr>
          </a:p>
          <a:p>
            <a:pPr marL="241100" marR="441594" indent="-228411">
              <a:lnSpc>
                <a:spcPts val="2368"/>
              </a:lnSpc>
              <a:spcBef>
                <a:spcPts val="600"/>
              </a:spcBef>
              <a:buClr>
                <a:srgbClr val="A9A57C"/>
              </a:buClr>
              <a:tabLst>
                <a:tab pos="240465" algn="l"/>
                <a:tab pos="241100" algn="l"/>
              </a:tabLst>
            </a:pPr>
            <a:r>
              <a:rPr lang="en-US" sz="2400" spc="-26" dirty="0">
                <a:solidFill>
                  <a:srgbClr val="2F2B20"/>
                </a:solidFill>
                <a:cs typeface="Arial"/>
              </a:rPr>
              <a:t>When </a:t>
            </a:r>
            <a:r>
              <a:rPr lang="en-US" sz="2400" dirty="0">
                <a:solidFill>
                  <a:srgbClr val="2F2B20"/>
                </a:solidFill>
                <a:cs typeface="Arial"/>
              </a:rPr>
              <a:t>the </a:t>
            </a:r>
            <a:r>
              <a:rPr lang="en-US" sz="2400" spc="-6" dirty="0">
                <a:solidFill>
                  <a:srgbClr val="2F2B20"/>
                </a:solidFill>
                <a:cs typeface="Arial"/>
              </a:rPr>
              <a:t>resources </a:t>
            </a:r>
            <a:r>
              <a:rPr lang="en-US" sz="2400" spc="16" dirty="0">
                <a:solidFill>
                  <a:srgbClr val="2F2B20"/>
                </a:solidFill>
                <a:cs typeface="Arial"/>
              </a:rPr>
              <a:t>become </a:t>
            </a:r>
            <a:r>
              <a:rPr lang="en-US" sz="2400" spc="-16" dirty="0">
                <a:solidFill>
                  <a:srgbClr val="2F2B20"/>
                </a:solidFill>
                <a:cs typeface="Arial"/>
              </a:rPr>
              <a:t>available </a:t>
            </a:r>
            <a:r>
              <a:rPr lang="en-US" sz="2400" dirty="0">
                <a:solidFill>
                  <a:srgbClr val="2F2B20"/>
                </a:solidFill>
                <a:cs typeface="Arial"/>
              </a:rPr>
              <a:t>the job starts</a:t>
            </a:r>
            <a:endParaRPr lang="en-US" sz="2400" dirty="0">
              <a:cs typeface="Arial"/>
            </a:endParaRPr>
          </a:p>
          <a:p>
            <a:pPr marL="241100" indent="-228411">
              <a:spcBef>
                <a:spcPts val="600"/>
              </a:spcBef>
              <a:buClr>
                <a:srgbClr val="A9A57C"/>
              </a:buClr>
              <a:tabLst>
                <a:tab pos="240465" algn="l"/>
                <a:tab pos="241100" algn="l"/>
              </a:tabLst>
            </a:pPr>
            <a:r>
              <a:rPr lang="en-US" sz="2400" spc="10" dirty="0">
                <a:solidFill>
                  <a:srgbClr val="2F2B20"/>
                </a:solidFill>
                <a:cs typeface="Arial"/>
              </a:rPr>
              <a:t>Commands </a:t>
            </a:r>
            <a:r>
              <a:rPr lang="en-US" sz="2400" spc="50" dirty="0">
                <a:solidFill>
                  <a:srgbClr val="2F2B20"/>
                </a:solidFill>
                <a:cs typeface="Arial"/>
              </a:rPr>
              <a:t>to</a:t>
            </a:r>
            <a:r>
              <a:rPr lang="en-US" sz="2400" spc="-20" dirty="0">
                <a:solidFill>
                  <a:srgbClr val="2F2B20"/>
                </a:solidFill>
                <a:cs typeface="Arial"/>
              </a:rPr>
              <a:t> </a:t>
            </a:r>
            <a:r>
              <a:rPr lang="en-US" sz="2400" spc="-6" dirty="0">
                <a:solidFill>
                  <a:srgbClr val="2F2B20"/>
                </a:solidFill>
                <a:cs typeface="Arial"/>
              </a:rPr>
              <a:t>run:</a:t>
            </a:r>
            <a:endParaRPr lang="en-US" sz="2400" dirty="0">
              <a:cs typeface="Arial"/>
            </a:endParaRPr>
          </a:p>
          <a:p>
            <a:pPr marL="582894" indent="0">
              <a:spcBef>
                <a:spcPts val="458"/>
              </a:spcBef>
              <a:buNone/>
            </a:pPr>
            <a:endParaRPr lang="en-US" sz="2400" dirty="0">
              <a:solidFill>
                <a:srgbClr val="0070C0"/>
              </a:solidFill>
              <a:latin typeface="Consolas" panose="020B0609020204030204" pitchFamily="49" charset="0"/>
              <a:cs typeface="Consolas" panose="020B0609020204030204" pitchFamily="49" charset="0"/>
            </a:endParaRPr>
          </a:p>
          <a:p>
            <a:pPr marL="582894" indent="0">
              <a:spcBef>
                <a:spcPts val="458"/>
              </a:spcBef>
              <a:buNone/>
            </a:pPr>
            <a:endParaRPr lang="en-US" sz="2400" dirty="0">
              <a:solidFill>
                <a:srgbClr val="0070C0"/>
              </a:solidFill>
              <a:latin typeface="Consolas" panose="020B0609020204030204" pitchFamily="49" charset="0"/>
              <a:cs typeface="Consolas" panose="020B0609020204030204" pitchFamily="49" charset="0"/>
            </a:endParaRPr>
          </a:p>
          <a:p>
            <a:pPr marL="241100" indent="-228411">
              <a:spcBef>
                <a:spcPts val="355"/>
              </a:spcBef>
              <a:buClr>
                <a:srgbClr val="A9A57C"/>
              </a:buClr>
              <a:tabLst>
                <a:tab pos="240465" algn="l"/>
                <a:tab pos="241100" algn="l"/>
              </a:tabLst>
            </a:pPr>
            <a:r>
              <a:rPr lang="en-US" sz="2400" spc="-6" dirty="0">
                <a:solidFill>
                  <a:srgbClr val="2F2B20"/>
                </a:solidFill>
                <a:cs typeface="Arial"/>
              </a:rPr>
              <a:t>Once </a:t>
            </a:r>
            <a:r>
              <a:rPr lang="en-US" sz="2400" spc="6" dirty="0">
                <a:solidFill>
                  <a:srgbClr val="2F2B20"/>
                </a:solidFill>
                <a:cs typeface="Arial"/>
              </a:rPr>
              <a:t>we </a:t>
            </a:r>
            <a:r>
              <a:rPr lang="en-US" sz="2400" spc="-16" dirty="0">
                <a:solidFill>
                  <a:srgbClr val="2F2B20"/>
                </a:solidFill>
                <a:cs typeface="Arial"/>
              </a:rPr>
              <a:t>receive </a:t>
            </a:r>
            <a:r>
              <a:rPr lang="en-US" sz="2400" spc="-46" dirty="0">
                <a:solidFill>
                  <a:srgbClr val="2F2B20"/>
                </a:solidFill>
                <a:cs typeface="Arial"/>
              </a:rPr>
              <a:t>a </a:t>
            </a:r>
            <a:r>
              <a:rPr lang="en-US" sz="2400" spc="30" dirty="0">
                <a:solidFill>
                  <a:srgbClr val="2F2B20"/>
                </a:solidFill>
                <a:cs typeface="Arial"/>
              </a:rPr>
              <a:t>prompt,</a:t>
            </a:r>
            <a:r>
              <a:rPr lang="en-US" sz="2400" spc="65" dirty="0">
                <a:solidFill>
                  <a:srgbClr val="2F2B20"/>
                </a:solidFill>
                <a:cs typeface="Arial"/>
              </a:rPr>
              <a:t> </a:t>
            </a:r>
            <a:r>
              <a:rPr lang="en-US" sz="2400" dirty="0">
                <a:solidFill>
                  <a:srgbClr val="2F2B20"/>
                </a:solidFill>
                <a:cs typeface="Arial"/>
              </a:rPr>
              <a:t>then:</a:t>
            </a:r>
          </a:p>
          <a:p>
            <a:pPr marL="241100" indent="-228411">
              <a:spcBef>
                <a:spcPts val="355"/>
              </a:spcBef>
              <a:buClr>
                <a:srgbClr val="A9A57C"/>
              </a:buClr>
              <a:tabLst>
                <a:tab pos="240465" algn="l"/>
                <a:tab pos="241100" algn="l"/>
              </a:tabLst>
            </a:pPr>
            <a:endParaRPr lang="en-US" sz="2400" dirty="0">
              <a:solidFill>
                <a:srgbClr val="2F2B20"/>
              </a:solidFill>
              <a:cs typeface="Arial"/>
            </a:endParaRPr>
          </a:p>
          <a:p>
            <a:pPr marL="241100" indent="-228411">
              <a:spcBef>
                <a:spcPts val="355"/>
              </a:spcBef>
              <a:buClr>
                <a:srgbClr val="A9A57C"/>
              </a:buClr>
              <a:tabLst>
                <a:tab pos="240465" algn="l"/>
                <a:tab pos="241100" algn="l"/>
              </a:tabLst>
            </a:pPr>
            <a:endParaRPr lang="en-US" sz="2400" dirty="0">
              <a:cs typeface="Arial"/>
            </a:endParaRPr>
          </a:p>
          <a:p>
            <a:pPr marL="241100" indent="-228411">
              <a:spcBef>
                <a:spcPts val="355"/>
              </a:spcBef>
              <a:buClr>
                <a:srgbClr val="A9A57C"/>
              </a:buClr>
              <a:tabLst>
                <a:tab pos="240465" algn="l"/>
                <a:tab pos="241100" algn="l"/>
              </a:tabLst>
            </a:pPr>
            <a:endParaRPr lang="en-US" sz="2400" dirty="0">
              <a:cs typeface="Arial"/>
            </a:endParaRPr>
          </a:p>
          <a:p>
            <a:pPr marL="582894" marR="4861348" indent="0">
              <a:lnSpc>
                <a:spcPct val="100000"/>
              </a:lnSpc>
              <a:spcBef>
                <a:spcPts val="40"/>
              </a:spcBef>
              <a:buNone/>
            </a:pPr>
            <a:endParaRPr lang="en-US" sz="2400" dirty="0">
              <a:solidFill>
                <a:srgbClr val="0070C0"/>
              </a:solidFill>
              <a:latin typeface="Consolas" panose="020B0609020204030204" pitchFamily="49" charset="0"/>
              <a:cs typeface="Consolas" panose="020B0609020204030204" pitchFamily="49" charset="0"/>
            </a:endParaRPr>
          </a:p>
          <a:p>
            <a:pPr marL="241100" indent="-228411">
              <a:spcBef>
                <a:spcPts val="224"/>
              </a:spcBef>
              <a:buClr>
                <a:srgbClr val="A9A57C"/>
              </a:buClr>
              <a:tabLst>
                <a:tab pos="240465" algn="l"/>
                <a:tab pos="241100" algn="l"/>
              </a:tabLst>
            </a:pPr>
            <a:r>
              <a:rPr lang="en-US" sz="2400" spc="-6" dirty="0">
                <a:solidFill>
                  <a:srgbClr val="2F2B20"/>
                </a:solidFill>
                <a:cs typeface="Arial"/>
              </a:rPr>
              <a:t>Once </a:t>
            </a:r>
            <a:r>
              <a:rPr lang="en-US" sz="2400" spc="6" dirty="0">
                <a:solidFill>
                  <a:srgbClr val="2F2B20"/>
                </a:solidFill>
                <a:cs typeface="Arial"/>
              </a:rPr>
              <a:t>we </a:t>
            </a:r>
            <a:r>
              <a:rPr lang="en-US" sz="2400" dirty="0">
                <a:solidFill>
                  <a:srgbClr val="2F2B20"/>
                </a:solidFill>
                <a:cs typeface="Arial"/>
              </a:rPr>
              <a:t>finish </a:t>
            </a:r>
            <a:r>
              <a:rPr lang="en-US" sz="2400" spc="6" dirty="0">
                <a:solidFill>
                  <a:srgbClr val="2F2B20"/>
                </a:solidFill>
                <a:cs typeface="Arial"/>
              </a:rPr>
              <a:t>we </a:t>
            </a:r>
            <a:r>
              <a:rPr lang="en-US" sz="2400" spc="26" dirty="0">
                <a:solidFill>
                  <a:srgbClr val="2F2B20"/>
                </a:solidFill>
                <a:cs typeface="Arial"/>
              </a:rPr>
              <a:t>must</a:t>
            </a:r>
            <a:r>
              <a:rPr lang="en-US" sz="2400" spc="-10" dirty="0">
                <a:solidFill>
                  <a:srgbClr val="2F2B20"/>
                </a:solidFill>
                <a:cs typeface="Arial"/>
              </a:rPr>
              <a:t> </a:t>
            </a:r>
            <a:r>
              <a:rPr lang="en-US" sz="2400" dirty="0">
                <a:solidFill>
                  <a:srgbClr val="2F2B20"/>
                </a:solidFill>
                <a:cs typeface="Arial"/>
              </a:rPr>
              <a:t>exit! (job will time out eventually) </a:t>
            </a:r>
          </a:p>
          <a:p>
            <a:pPr marL="241100" indent="-228411">
              <a:spcBef>
                <a:spcPts val="224"/>
              </a:spcBef>
              <a:buClr>
                <a:srgbClr val="A9A57C"/>
              </a:buClr>
              <a:tabLst>
                <a:tab pos="240465" algn="l"/>
                <a:tab pos="241100" algn="l"/>
              </a:tabLst>
            </a:pPr>
            <a:endParaRPr lang="en-US" dirty="0">
              <a:solidFill>
                <a:srgbClr val="2F2B20"/>
              </a:solidFill>
              <a:cs typeface="Arial"/>
            </a:endParaRPr>
          </a:p>
          <a:p>
            <a:pPr marL="12689" indent="0">
              <a:spcBef>
                <a:spcPts val="224"/>
              </a:spcBef>
              <a:buClr>
                <a:srgbClr val="A9A57C"/>
              </a:buClr>
              <a:buNone/>
              <a:tabLst>
                <a:tab pos="240465" algn="l"/>
                <a:tab pos="241100" algn="l"/>
              </a:tabLst>
            </a:pPr>
            <a:endParaRPr lang="en-US" dirty="0">
              <a:solidFill>
                <a:srgbClr val="2F2B20"/>
              </a:solidFill>
              <a:cs typeface="Arial"/>
            </a:endParaRPr>
          </a:p>
        </p:txBody>
      </p:sp>
      <p:sp>
        <p:nvSpPr>
          <p:cNvPr id="3" name="Date Placeholder 2">
            <a:extLst>
              <a:ext uri="{FF2B5EF4-FFF2-40B4-BE49-F238E27FC236}">
                <a16:creationId xmlns:a16="http://schemas.microsoft.com/office/drawing/2014/main" id="{74CF6FED-5BFD-C74D-B316-49052E6F8BE2}"/>
              </a:ext>
            </a:extLst>
          </p:cNvPr>
          <p:cNvSpPr>
            <a:spLocks noGrp="1"/>
          </p:cNvSpPr>
          <p:nvPr>
            <p:ph type="dt" sz="half" idx="10"/>
          </p:nvPr>
        </p:nvSpPr>
        <p:spPr/>
        <p:txBody>
          <a:bodyPr/>
          <a:lstStyle/>
          <a:p>
            <a:fld id="{E5D4714C-08CB-4473-ABF1-CB26303267F8}" type="datetime1">
              <a:rPr lang="en-US" smtClean="0"/>
              <a:t>5/18/2021</a:t>
            </a:fld>
            <a:endParaRPr lang="en-US"/>
          </a:p>
        </p:txBody>
      </p:sp>
      <p:sp>
        <p:nvSpPr>
          <p:cNvPr id="4" name="Footer Placeholder 3">
            <a:extLst>
              <a:ext uri="{FF2B5EF4-FFF2-40B4-BE49-F238E27FC236}">
                <a16:creationId xmlns:a16="http://schemas.microsoft.com/office/drawing/2014/main" id="{EA9A2A0D-3BE5-654B-909F-F6C1FE93F1AF}"/>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7CA6FB0C-C72D-B04B-A965-4811A232DAFD}"/>
              </a:ext>
            </a:extLst>
          </p:cNvPr>
          <p:cNvSpPr>
            <a:spLocks noGrp="1"/>
          </p:cNvSpPr>
          <p:nvPr>
            <p:ph type="sldNum" sz="quarter" idx="12"/>
          </p:nvPr>
        </p:nvSpPr>
        <p:spPr/>
        <p:txBody>
          <a:bodyPr/>
          <a:lstStyle/>
          <a:p>
            <a:fld id="{DD321DBF-325B-3546-BAAF-4F6E3B3181FF}" type="slidenum">
              <a:rPr lang="en-US" smtClean="0"/>
              <a:t>41</a:t>
            </a:fld>
            <a:endParaRPr lang="en-US"/>
          </a:p>
        </p:txBody>
      </p:sp>
      <p:sp>
        <p:nvSpPr>
          <p:cNvPr id="8" name="Rectangle 7">
            <a:extLst>
              <a:ext uri="{FF2B5EF4-FFF2-40B4-BE49-F238E27FC236}">
                <a16:creationId xmlns:a16="http://schemas.microsoft.com/office/drawing/2014/main" id="{5B2D5558-71CB-4311-8ACE-A31E0C3AFA68}"/>
              </a:ext>
            </a:extLst>
          </p:cNvPr>
          <p:cNvSpPr/>
          <p:nvPr/>
        </p:nvSpPr>
        <p:spPr>
          <a:xfrm>
            <a:off x="1007604" y="2973345"/>
            <a:ext cx="7237879" cy="400110"/>
          </a:xfrm>
          <a:prstGeom prst="rect">
            <a:avLst/>
          </a:prstGeom>
          <a:ln>
            <a:solidFill>
              <a:schemeClr val="accent5"/>
            </a:solidFill>
          </a:ln>
        </p:spPr>
        <p:txBody>
          <a:bodyPr wrap="none">
            <a:spAutoFit/>
          </a:bodyPr>
          <a:lstStyle/>
          <a:p>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sinteractive</a:t>
            </a:r>
            <a:r>
              <a:rPr lang="en-US" sz="2000" dirty="0">
                <a:solidFill>
                  <a:schemeClr val="accent5"/>
                </a:solidFill>
                <a:latin typeface="Consolas" panose="020B0609020204030204" pitchFamily="49" charset="0"/>
              </a:rPr>
              <a:t> –-time=00:10:00 --reservation=</a:t>
            </a:r>
            <a:r>
              <a:rPr lang="en-US" sz="2000" dirty="0" err="1">
                <a:solidFill>
                  <a:schemeClr val="accent5"/>
                </a:solidFill>
                <a:latin typeface="Consolas" panose="020B0609020204030204" pitchFamily="49" charset="0"/>
              </a:rPr>
              <a:t>rmacc</a:t>
            </a:r>
            <a:endParaRPr lang="en-US" sz="2000" dirty="0">
              <a:solidFill>
                <a:schemeClr val="accent5"/>
              </a:solidFill>
              <a:latin typeface="Consolas" panose="020B0609020204030204" pitchFamily="49" charset="0"/>
            </a:endParaRPr>
          </a:p>
        </p:txBody>
      </p:sp>
      <p:sp>
        <p:nvSpPr>
          <p:cNvPr id="13" name="Rectangle 12">
            <a:extLst>
              <a:ext uri="{FF2B5EF4-FFF2-40B4-BE49-F238E27FC236}">
                <a16:creationId xmlns:a16="http://schemas.microsoft.com/office/drawing/2014/main" id="{85DDDA37-822A-44A5-96B8-67F9E3FFF5CD}"/>
              </a:ext>
            </a:extLst>
          </p:cNvPr>
          <p:cNvSpPr/>
          <p:nvPr/>
        </p:nvSpPr>
        <p:spPr>
          <a:xfrm>
            <a:off x="1007604" y="3868461"/>
            <a:ext cx="9360254" cy="1015663"/>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 module load R  </a:t>
            </a:r>
          </a:p>
          <a:p>
            <a:r>
              <a:rPr lang="en-US" sz="2000" dirty="0">
                <a:solidFill>
                  <a:schemeClr val="accent5"/>
                </a:solidFill>
                <a:latin typeface="Consolas" panose="020B0609020204030204" pitchFamily="49" charset="0"/>
              </a:rPr>
              <a:t>$ cd ./progs</a:t>
            </a:r>
          </a:p>
          <a:p>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Rscript</a:t>
            </a:r>
            <a:r>
              <a:rPr lang="en-US" sz="2000" dirty="0">
                <a:solidFill>
                  <a:schemeClr val="accent5"/>
                </a:solidFill>
                <a:latin typeface="Consolas" panose="020B0609020204030204" pitchFamily="49" charset="0"/>
              </a:rPr>
              <a:t> </a:t>
            </a:r>
            <a:r>
              <a:rPr lang="en-US" sz="2000" dirty="0" err="1">
                <a:solidFill>
                  <a:schemeClr val="accent5"/>
                </a:solidFill>
                <a:latin typeface="Consolas" panose="020B0609020204030204" pitchFamily="49" charset="0"/>
              </a:rPr>
              <a:t>R_program.R</a:t>
            </a:r>
            <a:endParaRPr lang="en-US" sz="2000" dirty="0">
              <a:solidFill>
                <a:schemeClr val="accent5"/>
              </a:solidFill>
              <a:latin typeface="Consolas" panose="020B0609020204030204" pitchFamily="49" charset="0"/>
            </a:endParaRPr>
          </a:p>
        </p:txBody>
      </p:sp>
      <p:sp>
        <p:nvSpPr>
          <p:cNvPr id="15" name="Rectangle 14">
            <a:extLst>
              <a:ext uri="{FF2B5EF4-FFF2-40B4-BE49-F238E27FC236}">
                <a16:creationId xmlns:a16="http://schemas.microsoft.com/office/drawing/2014/main" id="{BF321E8C-3A63-4A3A-92BF-7ED8899385CD}"/>
              </a:ext>
            </a:extLst>
          </p:cNvPr>
          <p:cNvSpPr/>
          <p:nvPr/>
        </p:nvSpPr>
        <p:spPr>
          <a:xfrm>
            <a:off x="1007603" y="5502241"/>
            <a:ext cx="9360255" cy="400110"/>
          </a:xfrm>
          <a:prstGeom prst="rect">
            <a:avLst/>
          </a:prstGeom>
          <a:ln>
            <a:solidFill>
              <a:schemeClr val="accent5"/>
            </a:solidFill>
          </a:ln>
        </p:spPr>
        <p:txBody>
          <a:bodyPr wrap="square">
            <a:spAutoFit/>
          </a:bodyPr>
          <a:lstStyle/>
          <a:p>
            <a:r>
              <a:rPr lang="en-US" sz="2000" dirty="0">
                <a:solidFill>
                  <a:schemeClr val="accent5"/>
                </a:solidFill>
                <a:latin typeface="Consolas" panose="020B0609020204030204" pitchFamily="49" charset="0"/>
              </a:rPr>
              <a:t>$ exit</a:t>
            </a:r>
          </a:p>
        </p:txBody>
      </p:sp>
    </p:spTree>
    <p:extLst>
      <p:ext uri="{BB962C8B-B14F-4D97-AF65-F5344CB8AC3E}">
        <p14:creationId xmlns:p14="http://schemas.microsoft.com/office/powerpoint/2010/main" val="2243157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199" y="479073"/>
            <a:ext cx="10377881" cy="1325563"/>
          </a:xfrm>
        </p:spPr>
        <p:txBody>
          <a:bodyPr/>
          <a:lstStyle/>
          <a:p>
            <a:r>
              <a:rPr lang="en-US" dirty="0">
                <a:latin typeface="Helvetica Light"/>
              </a:rPr>
              <a:t>Tools for submitting many small jobs at once</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a:xfrm>
            <a:off x="838200" y="1996580"/>
            <a:ext cx="10515600" cy="3971185"/>
          </a:xfrm>
        </p:spPr>
        <p:txBody>
          <a:bodyPr/>
          <a:lstStyle/>
          <a:p>
            <a:pPr marL="241100" indent="-228411">
              <a:spcBef>
                <a:spcPts val="650"/>
              </a:spcBef>
              <a:buClr>
                <a:srgbClr val="A9A57C"/>
              </a:buClr>
              <a:tabLst>
                <a:tab pos="241100" algn="l"/>
              </a:tabLst>
            </a:pPr>
            <a:r>
              <a:rPr lang="en-US" sz="2398" dirty="0">
                <a:solidFill>
                  <a:srgbClr val="2F2B20"/>
                </a:solidFill>
                <a:cs typeface="Arial"/>
              </a:rPr>
              <a:t>GNU Parallel</a:t>
            </a:r>
          </a:p>
          <a:p>
            <a:pPr marL="698300" lvl="1" indent="-228411">
              <a:spcBef>
                <a:spcPts val="650"/>
              </a:spcBef>
              <a:buClr>
                <a:srgbClr val="A9A57C"/>
              </a:buClr>
              <a:tabLst>
                <a:tab pos="241100" algn="l"/>
              </a:tabLst>
            </a:pPr>
            <a:r>
              <a:rPr lang="en-US" sz="1998" dirty="0">
                <a:solidFill>
                  <a:srgbClr val="2F2B20"/>
                </a:solidFill>
                <a:cs typeface="Arial"/>
                <a:hlinkClick r:id="rId2"/>
              </a:rPr>
              <a:t>https://curc.readthedocs.io/en/latest/software/GNUParallel.html</a:t>
            </a:r>
            <a:r>
              <a:rPr lang="en-US" sz="1998" dirty="0">
                <a:solidFill>
                  <a:srgbClr val="2F2B20"/>
                </a:solidFill>
                <a:cs typeface="Arial"/>
              </a:rPr>
              <a:t> </a:t>
            </a:r>
          </a:p>
          <a:p>
            <a:pPr marL="698300" lvl="1" indent="-228411">
              <a:spcBef>
                <a:spcPts val="650"/>
              </a:spcBef>
              <a:buClr>
                <a:srgbClr val="A9A57C"/>
              </a:buClr>
              <a:tabLst>
                <a:tab pos="241100" algn="l"/>
              </a:tabLst>
            </a:pPr>
            <a:endParaRPr lang="en-US" sz="19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CURC Load Balancer</a:t>
            </a:r>
          </a:p>
          <a:p>
            <a:pPr marL="698300" lvl="1" indent="-228411">
              <a:spcBef>
                <a:spcPts val="650"/>
              </a:spcBef>
              <a:buClr>
                <a:srgbClr val="A9A57C"/>
              </a:buClr>
              <a:tabLst>
                <a:tab pos="241100" algn="l"/>
              </a:tabLst>
            </a:pPr>
            <a:r>
              <a:rPr lang="en-US" sz="1998" dirty="0">
                <a:cs typeface="Arial"/>
                <a:hlinkClick r:id="rId3"/>
              </a:rPr>
              <a:t>https://curc.readthedocs.io/en/latest/software/loadbalancer.html</a:t>
            </a:r>
            <a:r>
              <a:rPr lang="en-US" sz="1998" dirty="0">
                <a:cs typeface="Arial"/>
              </a:rPr>
              <a:t> </a:t>
            </a:r>
          </a:p>
          <a:p>
            <a:pPr marL="698300" lvl="1" indent="-228411">
              <a:spcBef>
                <a:spcPts val="650"/>
              </a:spcBef>
              <a:buClr>
                <a:srgbClr val="A9A57C"/>
              </a:buClr>
              <a:tabLst>
                <a:tab pos="241100" algn="l"/>
              </a:tabLst>
            </a:pPr>
            <a:endParaRPr lang="en-US" sz="1998" dirty="0">
              <a:cs typeface="Arial"/>
            </a:endParaRPr>
          </a:p>
          <a:p>
            <a:pPr marL="241100" indent="-228411">
              <a:spcBef>
                <a:spcPts val="650"/>
              </a:spcBef>
              <a:buClr>
                <a:srgbClr val="A9A57C"/>
              </a:buClr>
              <a:tabLst>
                <a:tab pos="241100" algn="l"/>
              </a:tabLst>
            </a:pPr>
            <a:r>
              <a:rPr lang="en-US" sz="2398" dirty="0" err="1">
                <a:cs typeface="Arial"/>
              </a:rPr>
              <a:t>Slurm</a:t>
            </a:r>
            <a:r>
              <a:rPr lang="en-US" sz="2398" dirty="0">
                <a:cs typeface="Arial"/>
              </a:rPr>
              <a:t> job arrays</a:t>
            </a:r>
          </a:p>
          <a:p>
            <a:pPr marL="698300" lvl="1" indent="-228411">
              <a:spcBef>
                <a:spcPts val="650"/>
              </a:spcBef>
              <a:buClr>
                <a:srgbClr val="A9A57C"/>
              </a:buClr>
              <a:tabLst>
                <a:tab pos="241100" algn="l"/>
              </a:tabLst>
            </a:pPr>
            <a:r>
              <a:rPr lang="en-US" sz="1998" dirty="0">
                <a:cs typeface="Arial"/>
                <a:hlinkClick r:id="rId4"/>
              </a:rPr>
              <a:t>https://slurm.schedmd.com/job_array.html</a:t>
            </a:r>
            <a:r>
              <a:rPr lang="en-US" sz="1998" dirty="0">
                <a:cs typeface="Arial"/>
              </a:rPr>
              <a:t> </a:t>
            </a: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fld id="{504038AC-D5F5-40FB-9B37-46C46CB3038E}" type="datetime1">
              <a:rPr lang="en-US" smtClean="0"/>
              <a:t>5/18/2021</a:t>
            </a:fld>
            <a:endParaRPr lang="en-US"/>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42</a:t>
            </a:fld>
            <a:endParaRPr lang="en-US"/>
          </a:p>
        </p:txBody>
      </p:sp>
    </p:spTree>
    <p:extLst>
      <p:ext uri="{BB962C8B-B14F-4D97-AF65-F5344CB8AC3E}">
        <p14:creationId xmlns:p14="http://schemas.microsoft.com/office/powerpoint/2010/main" val="3816852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latin typeface="Helvetica Light"/>
              </a:rPr>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838200" y="1444830"/>
            <a:ext cx="10965110" cy="4731393"/>
          </a:xfrm>
        </p:spPr>
        <p:txBody>
          <a:bodyPr>
            <a:normAutofit/>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endParaRPr lang="en-US" sz="600" spc="-20" dirty="0">
              <a:cs typeface="Tahoma"/>
            </a:endParaRPr>
          </a:p>
          <a:p>
            <a:pPr marR="59144">
              <a:lnSpc>
                <a:spcPct val="120000"/>
              </a:lnSpc>
              <a:spcBef>
                <a:spcPts val="188"/>
              </a:spcBef>
            </a:pPr>
            <a:r>
              <a:rPr lang="en-US" sz="2800" spc="-20" dirty="0">
                <a:cs typeface="Tahoma"/>
              </a:rPr>
              <a:t>Contact information: 		</a:t>
            </a:r>
            <a:r>
              <a:rPr lang="en-US" spc="-20" dirty="0">
                <a:solidFill>
                  <a:schemeClr val="bg1">
                    <a:lumMod val="65000"/>
                  </a:schemeClr>
                </a:solidFill>
                <a:cs typeface="Tahoma"/>
                <a:hlinkClick r:id="rId3"/>
              </a:rPr>
              <a:t>rc-help@Colorado.edu</a:t>
            </a:r>
            <a:endParaRPr lang="en-US" sz="600" spc="-20" dirty="0">
              <a:solidFill>
                <a:schemeClr val="bg1">
                  <a:lumMod val="65000"/>
                </a:schemeClr>
              </a:solidFill>
              <a:cs typeface="Tahoma"/>
            </a:endParaRPr>
          </a:p>
          <a:p>
            <a:pPr marR="59144">
              <a:lnSpc>
                <a:spcPct val="120000"/>
              </a:lnSpc>
              <a:spcBef>
                <a:spcPts val="188"/>
              </a:spcBef>
            </a:pPr>
            <a:r>
              <a:rPr lang="en-US" sz="2800" spc="-50" dirty="0">
                <a:cs typeface="Tahoma"/>
              </a:rPr>
              <a:t>Slides and Examples from this course:</a:t>
            </a:r>
            <a:r>
              <a:rPr lang="en-US" sz="2800" spc="-50" dirty="0">
                <a:solidFill>
                  <a:srgbClr val="999999"/>
                </a:solidFill>
                <a:cs typeface="Tahoma"/>
              </a:rPr>
              <a:t> </a:t>
            </a:r>
            <a:br>
              <a:rPr lang="en-US" sz="2800" spc="-50" dirty="0">
                <a:solidFill>
                  <a:srgbClr val="999999"/>
                </a:solidFill>
                <a:cs typeface="Tahoma"/>
              </a:rPr>
            </a:br>
            <a:r>
              <a:rPr lang="en-US" sz="2800" spc="-50" dirty="0">
                <a:solidFill>
                  <a:srgbClr val="999999"/>
                </a:solidFill>
                <a:cs typeface="Tahoma"/>
                <a:hlinkClick r:id="rId4"/>
              </a:rPr>
              <a:t>https://github.com/ResearchComputing/RMACC2021_Intro_to_HPC</a:t>
            </a:r>
            <a:endParaRPr lang="en-US" sz="2800" spc="-50" dirty="0">
              <a:solidFill>
                <a:srgbClr val="999999"/>
              </a:solidFill>
              <a:cs typeface="Tahoma"/>
            </a:endParaRPr>
          </a:p>
          <a:p>
            <a:pPr marL="0" marR="59144" indent="0">
              <a:lnSpc>
                <a:spcPct val="120000"/>
              </a:lnSpc>
              <a:spcBef>
                <a:spcPts val="188"/>
              </a:spcBef>
              <a:buNone/>
            </a:pPr>
            <a:endParaRPr lang="en-US" spc="-50" dirty="0">
              <a:solidFill>
                <a:srgbClr val="999999"/>
              </a:solidFill>
              <a:cs typeface="Tahoma"/>
            </a:endParaRPr>
          </a:p>
          <a:p>
            <a:pPr marR="59144">
              <a:lnSpc>
                <a:spcPct val="120000"/>
              </a:lnSpc>
              <a:spcBef>
                <a:spcPts val="188"/>
              </a:spcBef>
            </a:pPr>
            <a:r>
              <a:rPr lang="en-US" sz="2800" spc="-50" dirty="0" err="1">
                <a:cs typeface="Tahoma"/>
              </a:rPr>
              <a:t>Slurm</a:t>
            </a:r>
            <a:r>
              <a:rPr lang="en-US" sz="2800" spc="-50" dirty="0">
                <a:cs typeface="Tahoma"/>
              </a:rPr>
              <a:t> Commands:  </a:t>
            </a:r>
            <a:r>
              <a:rPr lang="en-US" sz="2800" spc="-50" dirty="0">
                <a:solidFill>
                  <a:srgbClr val="999999"/>
                </a:solidFill>
                <a:cs typeface="Tahoma"/>
                <a:hlinkClick r:id="rId5"/>
              </a:rPr>
              <a:t>https://slurm.schedmd.com/quickstart.html</a:t>
            </a:r>
            <a:endParaRPr lang="en-US" i="1" spc="-20" dirty="0">
              <a:solidFill>
                <a:schemeClr val="bg1">
                  <a:lumMod val="65000"/>
                </a:schemeClr>
              </a:solidFill>
              <a:latin typeface="Tahoma"/>
              <a:cs typeface="Tahoma"/>
            </a:endParaRPr>
          </a:p>
          <a:p>
            <a:endParaRPr lang="en-US" dirty="0"/>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fld id="{ED27AB8D-539A-426D-A39E-6AB273954C47}" type="datetime1">
              <a:rPr lang="en-US" smtClean="0"/>
              <a:t>5/18/2021</a:t>
            </a:fld>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Intro to HPC</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43</a:t>
            </a:fld>
            <a:endParaRPr lang="en-US" dirty="0"/>
          </a:p>
        </p:txBody>
      </p:sp>
    </p:spTree>
    <p:extLst>
      <p:ext uri="{BB962C8B-B14F-4D97-AF65-F5344CB8AC3E}">
        <p14:creationId xmlns:p14="http://schemas.microsoft.com/office/powerpoint/2010/main" val="54745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dt" sz="half" idx="10"/>
          </p:nvPr>
        </p:nvSpPr>
        <p:spPr>
          <a:xfrm>
            <a:off x="10913551" y="6347001"/>
            <a:ext cx="705041" cy="191719"/>
          </a:xfrm>
          <a:prstGeom prst="rect">
            <a:avLst/>
          </a:prstGeom>
        </p:spPr>
        <p:txBody>
          <a:bodyPr vert="horz" wrap="square" lIns="0" tIns="6985" rIns="0" bIns="0" rtlCol="0">
            <a:spAutoFit/>
          </a:bodyPr>
          <a:lstStyle/>
          <a:p>
            <a:pPr marL="12700">
              <a:lnSpc>
                <a:spcPct val="100000"/>
              </a:lnSpc>
              <a:spcBef>
                <a:spcPts val="55"/>
              </a:spcBef>
            </a:pPr>
            <a:fld id="{5DEB879E-2353-432B-8C86-98E3D3274042}" type="datetime1">
              <a:rPr lang="en-US" smtClean="0"/>
              <a:t>5/18/2021</a:t>
            </a:fld>
            <a:endParaRPr lang="en-US" dirty="0"/>
          </a:p>
        </p:txBody>
      </p:sp>
      <p:sp>
        <p:nvSpPr>
          <p:cNvPr id="6" name="object 6"/>
          <p:cNvSpPr txBox="1"/>
          <p:nvPr/>
        </p:nvSpPr>
        <p:spPr>
          <a:xfrm>
            <a:off x="1026211" y="1490885"/>
            <a:ext cx="9961418" cy="3946593"/>
          </a:xfrm>
          <a:prstGeom prst="rect">
            <a:avLst/>
          </a:prstGeom>
        </p:spPr>
        <p:txBody>
          <a:bodyPr vert="horz" wrap="square" lIns="0" tIns="93345" rIns="0" bIns="0" rtlCol="0" anchor="t">
            <a:spAutoFit/>
          </a:bodyPr>
          <a:lstStyle/>
          <a:p>
            <a:pPr marL="255270" indent="-242570">
              <a:spcBef>
                <a:spcPts val="735"/>
              </a:spcBef>
              <a:buClr>
                <a:srgbClr val="A9A57C"/>
              </a:buClr>
              <a:buChar char="•"/>
              <a:tabLst>
                <a:tab pos="256540" algn="l"/>
              </a:tabLst>
            </a:pPr>
            <a:r>
              <a:rPr sz="2550" spc="-5" dirty="0">
                <a:latin typeface="Arial"/>
                <a:cs typeface="Arial"/>
              </a:rPr>
              <a:t>Part </a:t>
            </a:r>
            <a:r>
              <a:rPr sz="2550" spc="40" dirty="0">
                <a:latin typeface="Arial"/>
                <a:cs typeface="Arial"/>
              </a:rPr>
              <a:t>of </a:t>
            </a:r>
            <a:r>
              <a:rPr sz="2550" spc="10" dirty="0">
                <a:latin typeface="Arial"/>
                <a:cs typeface="Arial"/>
              </a:rPr>
              <a:t>the </a:t>
            </a:r>
            <a:r>
              <a:rPr lang="en-US" sz="2550" spc="10" dirty="0">
                <a:latin typeface="Arial"/>
                <a:cs typeface="Arial"/>
              </a:rPr>
              <a:t>Unix-like </a:t>
            </a:r>
            <a:r>
              <a:rPr sz="2550" spc="5" dirty="0">
                <a:latin typeface="Arial"/>
                <a:cs typeface="Arial"/>
              </a:rPr>
              <a:t>family </a:t>
            </a:r>
            <a:r>
              <a:rPr sz="2550" spc="40" dirty="0">
                <a:latin typeface="Arial"/>
                <a:cs typeface="Arial"/>
              </a:rPr>
              <a:t>of </a:t>
            </a:r>
            <a:r>
              <a:rPr sz="2550" spc="15" dirty="0">
                <a:latin typeface="Arial"/>
                <a:cs typeface="Arial"/>
              </a:rPr>
              <a:t>operating</a:t>
            </a:r>
            <a:r>
              <a:rPr sz="2550" spc="-225" dirty="0">
                <a:latin typeface="Arial"/>
                <a:cs typeface="Arial"/>
              </a:rPr>
              <a:t> </a:t>
            </a:r>
            <a:r>
              <a:rPr sz="2550" spc="5" dirty="0">
                <a:latin typeface="Arial"/>
                <a:cs typeface="Arial"/>
              </a:rPr>
              <a:t>systems.</a:t>
            </a:r>
            <a:endParaRPr lang="en-US" sz="2550" dirty="0">
              <a:latin typeface="Arial"/>
              <a:cs typeface="Arial"/>
            </a:endParaRPr>
          </a:p>
          <a:p>
            <a:pPr marL="255270" indent="-242570">
              <a:lnSpc>
                <a:spcPct val="100000"/>
              </a:lnSpc>
              <a:spcBef>
                <a:spcPts val="640"/>
              </a:spcBef>
              <a:buClr>
                <a:srgbClr val="A9A57C"/>
              </a:buClr>
              <a:buChar char="•"/>
              <a:tabLst>
                <a:tab pos="256540" algn="l"/>
              </a:tabLst>
            </a:pPr>
            <a:r>
              <a:rPr sz="2550" spc="10" dirty="0">
                <a:latin typeface="Arial"/>
                <a:cs typeface="Arial"/>
              </a:rPr>
              <a:t>Started </a:t>
            </a:r>
            <a:r>
              <a:rPr sz="2550" spc="0" dirty="0">
                <a:latin typeface="Arial"/>
                <a:cs typeface="Arial"/>
              </a:rPr>
              <a:t>in </a:t>
            </a:r>
            <a:r>
              <a:rPr sz="2550" spc="-20" dirty="0">
                <a:latin typeface="Arial"/>
                <a:cs typeface="Arial"/>
              </a:rPr>
              <a:t>early </a:t>
            </a:r>
            <a:r>
              <a:rPr sz="2550" spc="30" dirty="0">
                <a:latin typeface="Arial"/>
                <a:cs typeface="Arial"/>
              </a:rPr>
              <a:t>‘90s </a:t>
            </a:r>
            <a:r>
              <a:rPr sz="2550" spc="50" dirty="0">
                <a:latin typeface="Arial"/>
                <a:cs typeface="Arial"/>
              </a:rPr>
              <a:t>by </a:t>
            </a:r>
            <a:r>
              <a:rPr sz="2550" dirty="0">
                <a:latin typeface="Arial"/>
                <a:cs typeface="Arial"/>
              </a:rPr>
              <a:t>Linus</a:t>
            </a:r>
            <a:r>
              <a:rPr sz="2550" spc="-150" dirty="0">
                <a:latin typeface="Arial"/>
                <a:cs typeface="Arial"/>
              </a:rPr>
              <a:t> </a:t>
            </a:r>
            <a:r>
              <a:rPr sz="2550" spc="-35" dirty="0">
                <a:latin typeface="Arial"/>
                <a:cs typeface="Arial"/>
              </a:rPr>
              <a:t>Torvalds.</a:t>
            </a:r>
            <a:endParaRPr sz="2550" dirty="0">
              <a:latin typeface="Arial"/>
              <a:cs typeface="Arial"/>
            </a:endParaRPr>
          </a:p>
          <a:p>
            <a:pPr marL="255270" marR="63500" indent="-242570" algn="just">
              <a:spcBef>
                <a:spcPts val="605"/>
              </a:spcBef>
              <a:buClr>
                <a:srgbClr val="A9A57C"/>
              </a:buClr>
              <a:buChar char="•"/>
              <a:tabLst>
                <a:tab pos="256540" algn="l"/>
              </a:tabLst>
            </a:pPr>
            <a:r>
              <a:rPr lang="en-US" sz="2550" spc="-25" dirty="0">
                <a:latin typeface="Arial"/>
                <a:cs typeface="Arial"/>
              </a:rPr>
              <a:t>Typically r</a:t>
            </a:r>
            <a:r>
              <a:rPr sz="2550" spc="-15" dirty="0">
                <a:latin typeface="Arial"/>
                <a:cs typeface="Arial"/>
              </a:rPr>
              <a:t>efers </a:t>
            </a:r>
            <a:r>
              <a:rPr sz="2550" spc="10" dirty="0">
                <a:latin typeface="Arial"/>
                <a:cs typeface="Arial"/>
              </a:rPr>
              <a:t>only </a:t>
            </a:r>
            <a:r>
              <a:rPr sz="2550" spc="65" dirty="0">
                <a:latin typeface="Arial"/>
                <a:cs typeface="Arial"/>
              </a:rPr>
              <a:t>to </a:t>
            </a:r>
            <a:r>
              <a:rPr sz="2550" spc="10" dirty="0">
                <a:latin typeface="Arial"/>
                <a:cs typeface="Arial"/>
              </a:rPr>
              <a:t>the </a:t>
            </a:r>
            <a:r>
              <a:rPr sz="2550" dirty="0">
                <a:latin typeface="Arial"/>
                <a:cs typeface="Arial"/>
              </a:rPr>
              <a:t>kernel</a:t>
            </a:r>
            <a:r>
              <a:rPr lang="en-US" sz="2550" dirty="0">
                <a:latin typeface="Arial"/>
                <a:cs typeface="Arial"/>
              </a:rPr>
              <a:t> with</a:t>
            </a:r>
            <a:r>
              <a:rPr sz="2550" dirty="0">
                <a:latin typeface="Arial"/>
                <a:cs typeface="Arial"/>
              </a:rPr>
              <a:t> </a:t>
            </a:r>
            <a:r>
              <a:rPr sz="2550" spc="10" dirty="0">
                <a:latin typeface="Arial"/>
                <a:cs typeface="Arial"/>
              </a:rPr>
              <a:t>software </a:t>
            </a:r>
            <a:r>
              <a:rPr sz="2550" spc="25" dirty="0">
                <a:latin typeface="Arial"/>
                <a:cs typeface="Arial"/>
              </a:rPr>
              <a:t>from </a:t>
            </a:r>
            <a:r>
              <a:rPr sz="2550" spc="10" dirty="0">
                <a:latin typeface="Arial"/>
                <a:cs typeface="Arial"/>
              </a:rPr>
              <a:t>the</a:t>
            </a:r>
            <a:r>
              <a:rPr lang="en-US" sz="2550" spc="10" dirty="0">
                <a:latin typeface="Arial"/>
                <a:cs typeface="Arial"/>
              </a:rPr>
              <a:t> </a:t>
            </a:r>
            <a:r>
              <a:rPr sz="2550" spc="-10" dirty="0">
                <a:latin typeface="Arial"/>
                <a:cs typeface="Arial"/>
              </a:rPr>
              <a:t>GNU </a:t>
            </a:r>
            <a:r>
              <a:rPr sz="2550" spc="25" dirty="0">
                <a:latin typeface="Arial"/>
                <a:cs typeface="Arial"/>
              </a:rPr>
              <a:t>project </a:t>
            </a:r>
            <a:r>
              <a:rPr sz="2550" spc="10" dirty="0">
                <a:latin typeface="Arial"/>
                <a:cs typeface="Arial"/>
              </a:rPr>
              <a:t>and </a:t>
            </a:r>
            <a:r>
              <a:rPr sz="2550" spc="-15" dirty="0">
                <a:latin typeface="Arial"/>
                <a:cs typeface="Arial"/>
              </a:rPr>
              <a:t>elsewhere layered </a:t>
            </a:r>
            <a:r>
              <a:rPr sz="2550" spc="15" dirty="0">
                <a:latin typeface="Arial"/>
                <a:cs typeface="Arial"/>
              </a:rPr>
              <a:t>on </a:t>
            </a:r>
            <a:r>
              <a:rPr sz="2550" spc="75" dirty="0">
                <a:latin typeface="Arial"/>
                <a:cs typeface="Arial"/>
              </a:rPr>
              <a:t>top </a:t>
            </a:r>
            <a:r>
              <a:rPr sz="2550" spc="65" dirty="0">
                <a:latin typeface="Arial"/>
                <a:cs typeface="Arial"/>
              </a:rPr>
              <a:t>to </a:t>
            </a:r>
            <a:r>
              <a:rPr sz="2550" spc="30" dirty="0">
                <a:latin typeface="Arial"/>
                <a:cs typeface="Arial"/>
              </a:rPr>
              <a:t>form</a:t>
            </a:r>
            <a:r>
              <a:rPr sz="2550" spc="-260" dirty="0">
                <a:latin typeface="Arial"/>
                <a:cs typeface="Arial"/>
              </a:rPr>
              <a:t> </a:t>
            </a:r>
            <a:r>
              <a:rPr sz="2550" spc="-40" dirty="0">
                <a:latin typeface="Arial"/>
                <a:cs typeface="Arial"/>
              </a:rPr>
              <a:t>a</a:t>
            </a:r>
            <a:r>
              <a:rPr lang="en-US" sz="2550" spc="-40" dirty="0">
                <a:latin typeface="Arial"/>
                <a:cs typeface="Arial"/>
              </a:rPr>
              <a:t> </a:t>
            </a:r>
            <a:r>
              <a:rPr sz="2550" spc="-40" dirty="0">
                <a:latin typeface="Arial"/>
                <a:cs typeface="Arial"/>
              </a:rPr>
              <a:t> </a:t>
            </a:r>
            <a:r>
              <a:rPr sz="2550" spc="30" dirty="0">
                <a:latin typeface="Arial"/>
                <a:cs typeface="Arial"/>
              </a:rPr>
              <a:t>complete </a:t>
            </a:r>
            <a:r>
              <a:rPr sz="2550" spc="-35" dirty="0">
                <a:latin typeface="Arial"/>
                <a:cs typeface="Arial"/>
              </a:rPr>
              <a:t>OS. </a:t>
            </a:r>
            <a:r>
              <a:rPr sz="2550" spc="50" dirty="0">
                <a:latin typeface="Arial"/>
                <a:cs typeface="Arial"/>
              </a:rPr>
              <a:t>Most </a:t>
            </a:r>
            <a:r>
              <a:rPr sz="2550" spc="0" dirty="0">
                <a:latin typeface="Arial"/>
                <a:cs typeface="Arial"/>
              </a:rPr>
              <a:t>is </a:t>
            </a:r>
            <a:r>
              <a:rPr sz="2550" spc="15" dirty="0">
                <a:latin typeface="Arial"/>
                <a:cs typeface="Arial"/>
              </a:rPr>
              <a:t>open</a:t>
            </a:r>
            <a:r>
              <a:rPr sz="2550" spc="-90" dirty="0">
                <a:latin typeface="Arial"/>
                <a:cs typeface="Arial"/>
              </a:rPr>
              <a:t> </a:t>
            </a:r>
            <a:r>
              <a:rPr sz="2550" spc="0" dirty="0">
                <a:latin typeface="Arial"/>
                <a:cs typeface="Arial"/>
              </a:rPr>
              <a:t>source.</a:t>
            </a:r>
            <a:endParaRPr sz="2550" dirty="0">
              <a:latin typeface="Arial"/>
              <a:cs typeface="Arial"/>
            </a:endParaRPr>
          </a:p>
          <a:p>
            <a:pPr marL="255270" marR="5080" indent="-242570">
              <a:lnSpc>
                <a:spcPct val="100000"/>
              </a:lnSpc>
              <a:spcBef>
                <a:spcPts val="620"/>
              </a:spcBef>
              <a:buClr>
                <a:srgbClr val="A9A57C"/>
              </a:buClr>
              <a:buChar char="•"/>
              <a:tabLst>
                <a:tab pos="256540" algn="l"/>
              </a:tabLst>
            </a:pPr>
            <a:r>
              <a:rPr sz="2550" spc="-30" dirty="0">
                <a:latin typeface="Arial"/>
                <a:cs typeface="Arial"/>
              </a:rPr>
              <a:t>Several </a:t>
            </a:r>
            <a:r>
              <a:rPr sz="2550" spc="25" dirty="0">
                <a:latin typeface="Arial"/>
                <a:cs typeface="Arial"/>
              </a:rPr>
              <a:t>distributions </a:t>
            </a:r>
            <a:r>
              <a:rPr sz="2550" spc="-45" dirty="0">
                <a:latin typeface="Arial"/>
                <a:cs typeface="Arial"/>
              </a:rPr>
              <a:t>are </a:t>
            </a:r>
            <a:r>
              <a:rPr sz="2550" spc="-10" dirty="0">
                <a:latin typeface="Arial"/>
                <a:cs typeface="Arial"/>
              </a:rPr>
              <a:t>available</a:t>
            </a:r>
            <a:r>
              <a:rPr lang="en-US" sz="2550" spc="-10" dirty="0">
                <a:latin typeface="Arial"/>
                <a:cs typeface="Arial"/>
              </a:rPr>
              <a:t>;</a:t>
            </a:r>
            <a:r>
              <a:rPr sz="2550" spc="-135" dirty="0">
                <a:latin typeface="Arial"/>
                <a:cs typeface="Arial"/>
              </a:rPr>
              <a:t> </a:t>
            </a:r>
            <a:r>
              <a:rPr sz="2550" spc="25" dirty="0">
                <a:latin typeface="Arial"/>
                <a:cs typeface="Arial"/>
              </a:rPr>
              <a:t>from </a:t>
            </a:r>
            <a:r>
              <a:rPr sz="2550" spc="10" dirty="0">
                <a:latin typeface="Arial"/>
                <a:cs typeface="Arial"/>
              </a:rPr>
              <a:t>enterprise-</a:t>
            </a:r>
            <a:r>
              <a:rPr sz="2550" spc="0" dirty="0">
                <a:latin typeface="Arial"/>
                <a:cs typeface="Arial"/>
              </a:rPr>
              <a:t>grade, </a:t>
            </a:r>
            <a:r>
              <a:rPr sz="2550" dirty="0">
                <a:latin typeface="Arial"/>
                <a:cs typeface="Arial"/>
              </a:rPr>
              <a:t>like </a:t>
            </a:r>
            <a:r>
              <a:rPr sz="2550" spc="-60" dirty="0">
                <a:latin typeface="Arial"/>
                <a:cs typeface="Arial"/>
              </a:rPr>
              <a:t>RHEL </a:t>
            </a:r>
            <a:r>
              <a:rPr sz="2550" spc="25" dirty="0">
                <a:latin typeface="Arial"/>
                <a:cs typeface="Arial"/>
              </a:rPr>
              <a:t>or </a:t>
            </a:r>
            <a:r>
              <a:rPr sz="2550" spc="-50" dirty="0">
                <a:latin typeface="Arial"/>
                <a:cs typeface="Arial"/>
              </a:rPr>
              <a:t>SUSE, </a:t>
            </a:r>
            <a:r>
              <a:rPr sz="2550" spc="65" dirty="0">
                <a:latin typeface="Arial"/>
                <a:cs typeface="Arial"/>
              </a:rPr>
              <a:t>to </a:t>
            </a:r>
            <a:r>
              <a:rPr sz="2550" dirty="0">
                <a:latin typeface="Arial"/>
                <a:cs typeface="Arial"/>
              </a:rPr>
              <a:t>more </a:t>
            </a:r>
            <a:r>
              <a:rPr sz="2550" spc="15" dirty="0">
                <a:latin typeface="Arial"/>
                <a:cs typeface="Arial"/>
              </a:rPr>
              <a:t>consumer-focused,</a:t>
            </a:r>
            <a:r>
              <a:rPr lang="en-US" sz="2550" spc="15" dirty="0">
                <a:latin typeface="Arial"/>
                <a:cs typeface="Arial"/>
              </a:rPr>
              <a:t> </a:t>
            </a:r>
            <a:r>
              <a:rPr sz="2550" spc="0" dirty="0">
                <a:latin typeface="Arial"/>
                <a:cs typeface="Arial"/>
              </a:rPr>
              <a:t>like</a:t>
            </a:r>
            <a:r>
              <a:rPr sz="2550" spc="-20" dirty="0">
                <a:latin typeface="Arial"/>
                <a:cs typeface="Arial"/>
              </a:rPr>
              <a:t> </a:t>
            </a:r>
            <a:r>
              <a:rPr sz="2550" spc="25" dirty="0">
                <a:latin typeface="Arial"/>
                <a:cs typeface="Arial"/>
              </a:rPr>
              <a:t>Ubuntu.</a:t>
            </a:r>
            <a:endParaRPr sz="2550" dirty="0">
              <a:latin typeface="Arial"/>
              <a:cs typeface="Arial"/>
            </a:endParaRPr>
          </a:p>
          <a:p>
            <a:pPr marL="255270" marR="1076960" indent="-242570">
              <a:lnSpc>
                <a:spcPct val="100000"/>
              </a:lnSpc>
              <a:spcBef>
                <a:spcPts val="655"/>
              </a:spcBef>
              <a:buClr>
                <a:srgbClr val="A9A57C"/>
              </a:buClr>
              <a:buChar char="•"/>
              <a:tabLst>
                <a:tab pos="256540" algn="l"/>
              </a:tabLst>
            </a:pPr>
            <a:r>
              <a:rPr sz="2550" spc="-20" dirty="0">
                <a:latin typeface="Arial"/>
                <a:cs typeface="Arial"/>
              </a:rPr>
              <a:t>Runs </a:t>
            </a:r>
            <a:r>
              <a:rPr sz="2550" spc="25" dirty="0">
                <a:latin typeface="Arial"/>
                <a:cs typeface="Arial"/>
              </a:rPr>
              <a:t>on </a:t>
            </a:r>
            <a:r>
              <a:rPr sz="2550" spc="0" dirty="0">
                <a:latin typeface="Arial"/>
                <a:cs typeface="Arial"/>
              </a:rPr>
              <a:t>everything </a:t>
            </a:r>
            <a:r>
              <a:rPr sz="2550" spc="25" dirty="0">
                <a:latin typeface="Arial"/>
                <a:cs typeface="Arial"/>
              </a:rPr>
              <a:t>from </a:t>
            </a:r>
            <a:r>
              <a:rPr sz="2550" spc="30" dirty="0">
                <a:latin typeface="Arial"/>
                <a:cs typeface="Arial"/>
              </a:rPr>
              <a:t>embedded </a:t>
            </a:r>
            <a:r>
              <a:rPr sz="2550" spc="5" dirty="0">
                <a:latin typeface="Arial"/>
                <a:cs typeface="Arial"/>
              </a:rPr>
              <a:t>systems</a:t>
            </a:r>
            <a:r>
              <a:rPr sz="2550" spc="-165" dirty="0">
                <a:latin typeface="Arial"/>
                <a:cs typeface="Arial"/>
              </a:rPr>
              <a:t> </a:t>
            </a:r>
            <a:r>
              <a:rPr sz="2550" spc="65" dirty="0">
                <a:latin typeface="Arial"/>
                <a:cs typeface="Arial"/>
              </a:rPr>
              <a:t>to  </a:t>
            </a:r>
            <a:r>
              <a:rPr sz="2550" spc="15" dirty="0">
                <a:latin typeface="Arial"/>
                <a:cs typeface="Arial"/>
              </a:rPr>
              <a:t>supercomputers.</a:t>
            </a:r>
            <a:endParaRPr sz="2550" dirty="0">
              <a:latin typeface="Arial"/>
              <a:cs typeface="Arial"/>
            </a:endParaRPr>
          </a:p>
        </p:txBody>
      </p:sp>
      <p:sp>
        <p:nvSpPr>
          <p:cNvPr id="11" name="object 2">
            <a:extLst>
              <a:ext uri="{FF2B5EF4-FFF2-40B4-BE49-F238E27FC236}">
                <a16:creationId xmlns:a16="http://schemas.microsoft.com/office/drawing/2014/main" id="{B3B55A2A-C90F-4843-BC37-D0342C1DACE0}"/>
              </a:ext>
            </a:extLst>
          </p:cNvPr>
          <p:cNvSpPr txBox="1">
            <a:spLocks noGrp="1"/>
          </p:cNvSpPr>
          <p:nvPr>
            <p:ph type="title"/>
          </p:nvPr>
        </p:nvSpPr>
        <p:spPr>
          <a:xfrm>
            <a:off x="838200" y="365125"/>
            <a:ext cx="10515600" cy="1325563"/>
          </a:xfrm>
        </p:spPr>
        <p:txBody>
          <a:bodyPr/>
          <a:lstStyle/>
          <a:p>
            <a:r>
              <a:rPr lang="en-US" dirty="0">
                <a:latin typeface="Helvetica Light"/>
              </a:rPr>
              <a:t>Linux Overview</a:t>
            </a:r>
          </a:p>
        </p:txBody>
      </p:sp>
      <p:sp>
        <p:nvSpPr>
          <p:cNvPr id="2" name="Footer Placeholder 1">
            <a:extLst>
              <a:ext uri="{FF2B5EF4-FFF2-40B4-BE49-F238E27FC236}">
                <a16:creationId xmlns:a16="http://schemas.microsoft.com/office/drawing/2014/main" id="{93D4C53F-06A6-4EAC-AE70-1F61FECF8410}"/>
              </a:ext>
            </a:extLst>
          </p:cNvPr>
          <p:cNvSpPr>
            <a:spLocks noGrp="1"/>
          </p:cNvSpPr>
          <p:nvPr>
            <p:ph type="ftr" sz="quarter" idx="11"/>
          </p:nvPr>
        </p:nvSpPr>
        <p:spPr/>
        <p:txBody>
          <a:bodyPr/>
          <a:lstStyle/>
          <a:p>
            <a:r>
              <a:rPr lang="en-US"/>
              <a:t>Intro to HPC</a:t>
            </a:r>
            <a:endParaRPr lang="en-US" dirty="0"/>
          </a:p>
        </p:txBody>
      </p:sp>
      <p:sp>
        <p:nvSpPr>
          <p:cNvPr id="3" name="Slide Number Placeholder 2">
            <a:extLst>
              <a:ext uri="{FF2B5EF4-FFF2-40B4-BE49-F238E27FC236}">
                <a16:creationId xmlns:a16="http://schemas.microsoft.com/office/drawing/2014/main" id="{5BE62FFE-54EA-41FA-85FF-60A85AF2E2AD}"/>
              </a:ext>
            </a:extLst>
          </p:cNvPr>
          <p:cNvSpPr>
            <a:spLocks noGrp="1"/>
          </p:cNvSpPr>
          <p:nvPr>
            <p:ph type="sldNum" sz="quarter" idx="12"/>
          </p:nvPr>
        </p:nvSpPr>
        <p:spPr/>
        <p:txBody>
          <a:bodyPr/>
          <a:lstStyle/>
          <a:p>
            <a:fld id="{DD321DBF-325B-3546-BAAF-4F6E3B3181FF}" type="slidenum">
              <a:rPr lang="en-US" smtClean="0"/>
              <a:pPr/>
              <a:t>5</a:t>
            </a:fld>
            <a:endParaRPr lang="en-US" dirty="0"/>
          </a:p>
        </p:txBody>
      </p:sp>
    </p:spTree>
    <p:extLst>
      <p:ext uri="{BB962C8B-B14F-4D97-AF65-F5344CB8AC3E}">
        <p14:creationId xmlns:p14="http://schemas.microsoft.com/office/powerpoint/2010/main" val="411389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dt" sz="half" idx="10"/>
          </p:nvPr>
        </p:nvSpPr>
        <p:spPr>
          <a:xfrm>
            <a:off x="10913551" y="6347001"/>
            <a:ext cx="705041" cy="191719"/>
          </a:xfrm>
          <a:prstGeom prst="rect">
            <a:avLst/>
          </a:prstGeom>
        </p:spPr>
        <p:txBody>
          <a:bodyPr vert="horz" wrap="square" lIns="0" tIns="6985" rIns="0" bIns="0" rtlCol="0">
            <a:spAutoFit/>
          </a:bodyPr>
          <a:lstStyle/>
          <a:p>
            <a:pPr marL="12700">
              <a:lnSpc>
                <a:spcPct val="100000"/>
              </a:lnSpc>
              <a:spcBef>
                <a:spcPts val="55"/>
              </a:spcBef>
            </a:pPr>
            <a:fld id="{B85827F5-F06C-4E9F-94FF-EEFACCF49A82}" type="datetime1">
              <a:rPr lang="en-US" smtClean="0"/>
              <a:t>5/18/2021</a:t>
            </a:fld>
            <a:endParaRPr lang="en-US" dirty="0"/>
          </a:p>
        </p:txBody>
      </p:sp>
      <p:sp>
        <p:nvSpPr>
          <p:cNvPr id="6" name="object 6"/>
          <p:cNvSpPr txBox="1"/>
          <p:nvPr/>
        </p:nvSpPr>
        <p:spPr>
          <a:xfrm>
            <a:off x="1026211" y="1560329"/>
            <a:ext cx="10106890" cy="2677014"/>
          </a:xfrm>
          <a:prstGeom prst="rect">
            <a:avLst/>
          </a:prstGeom>
        </p:spPr>
        <p:txBody>
          <a:bodyPr vert="horz" wrap="square" lIns="0" tIns="14604" rIns="0" bIns="0" rtlCol="0" anchor="t">
            <a:spAutoFit/>
          </a:bodyPr>
          <a:lstStyle/>
          <a:p>
            <a:pPr marL="255270" marR="5080" indent="-242570">
              <a:spcBef>
                <a:spcPts val="114"/>
              </a:spcBef>
              <a:buClr>
                <a:srgbClr val="A9A57C"/>
              </a:buClr>
              <a:buChar char="•"/>
              <a:tabLst>
                <a:tab pos="256540" algn="l"/>
              </a:tabLst>
            </a:pPr>
            <a:r>
              <a:rPr lang="en-US" sz="2550" dirty="0">
                <a:solidFill>
                  <a:srgbClr val="2F2B20"/>
                </a:solidFill>
                <a:latin typeface="Arial"/>
                <a:cs typeface="Arial"/>
              </a:rPr>
              <a:t>D</a:t>
            </a:r>
            <a:r>
              <a:rPr lang="en-US" sz="2550" spc="15" dirty="0">
                <a:solidFill>
                  <a:srgbClr val="2F2B20"/>
                </a:solidFill>
                <a:latin typeface="Arial"/>
                <a:cs typeface="Arial"/>
              </a:rPr>
              <a:t>efault </a:t>
            </a:r>
            <a:r>
              <a:rPr sz="2550" spc="15" dirty="0">
                <a:solidFill>
                  <a:srgbClr val="2F2B20"/>
                </a:solidFill>
                <a:latin typeface="Arial"/>
                <a:cs typeface="Arial"/>
              </a:rPr>
              <a:t>operating </a:t>
            </a:r>
            <a:r>
              <a:rPr sz="2550" spc="10" dirty="0">
                <a:solidFill>
                  <a:srgbClr val="2F2B20"/>
                </a:solidFill>
                <a:latin typeface="Arial"/>
                <a:cs typeface="Arial"/>
              </a:rPr>
              <a:t>system </a:t>
            </a:r>
            <a:r>
              <a:rPr sz="2550" spc="25" dirty="0">
                <a:solidFill>
                  <a:srgbClr val="2F2B20"/>
                </a:solidFill>
                <a:latin typeface="Arial"/>
                <a:cs typeface="Arial"/>
              </a:rPr>
              <a:t>on </a:t>
            </a:r>
            <a:r>
              <a:rPr sz="2550" spc="0" dirty="0">
                <a:solidFill>
                  <a:srgbClr val="2F2B20"/>
                </a:solidFill>
                <a:latin typeface="Arial"/>
                <a:cs typeface="Arial"/>
              </a:rPr>
              <a:t>virtually </a:t>
            </a:r>
            <a:r>
              <a:rPr sz="2550" spc="-15" dirty="0">
                <a:solidFill>
                  <a:srgbClr val="2F2B20"/>
                </a:solidFill>
                <a:latin typeface="Arial"/>
                <a:cs typeface="Arial"/>
              </a:rPr>
              <a:t>all</a:t>
            </a:r>
            <a:r>
              <a:rPr sz="2550" spc="-225" dirty="0">
                <a:solidFill>
                  <a:srgbClr val="2F2B20"/>
                </a:solidFill>
                <a:latin typeface="Arial"/>
                <a:cs typeface="Arial"/>
              </a:rPr>
              <a:t> </a:t>
            </a:r>
            <a:r>
              <a:rPr sz="2550" spc="-15" dirty="0">
                <a:solidFill>
                  <a:srgbClr val="2F2B20"/>
                </a:solidFill>
                <a:latin typeface="Arial"/>
                <a:cs typeface="Arial"/>
              </a:rPr>
              <a:t>HPC</a:t>
            </a:r>
            <a:r>
              <a:rPr lang="en-US" sz="2550" spc="-15" dirty="0">
                <a:solidFill>
                  <a:srgbClr val="2F2B20"/>
                </a:solidFill>
                <a:latin typeface="Arial"/>
                <a:cs typeface="Arial"/>
              </a:rPr>
              <a:t> </a:t>
            </a:r>
            <a:r>
              <a:rPr sz="2550" spc="5" dirty="0">
                <a:solidFill>
                  <a:srgbClr val="2F2B20"/>
                </a:solidFill>
                <a:latin typeface="Arial"/>
                <a:cs typeface="Arial"/>
              </a:rPr>
              <a:t>systems</a:t>
            </a:r>
            <a:endParaRPr lang="en-US" sz="2550" dirty="0">
              <a:latin typeface="Arial"/>
              <a:cs typeface="Arial"/>
            </a:endParaRPr>
          </a:p>
          <a:p>
            <a:pPr marL="255270" indent="-242570">
              <a:lnSpc>
                <a:spcPct val="100000"/>
              </a:lnSpc>
              <a:spcBef>
                <a:spcPts val="615"/>
              </a:spcBef>
              <a:buClr>
                <a:srgbClr val="A9A57C"/>
              </a:buClr>
              <a:buChar char="•"/>
              <a:tabLst>
                <a:tab pos="256540" algn="l"/>
              </a:tabLst>
            </a:pPr>
            <a:r>
              <a:rPr lang="en-US" sz="2550" dirty="0">
                <a:solidFill>
                  <a:srgbClr val="2F2B20"/>
                </a:solidFill>
                <a:latin typeface="Arial"/>
                <a:cs typeface="Arial"/>
              </a:rPr>
              <a:t>Extremely</a:t>
            </a:r>
            <a:r>
              <a:rPr sz="2550" spc="-35" dirty="0">
                <a:solidFill>
                  <a:srgbClr val="2F2B20"/>
                </a:solidFill>
                <a:latin typeface="Arial"/>
                <a:cs typeface="Arial"/>
              </a:rPr>
              <a:t> </a:t>
            </a:r>
            <a:r>
              <a:rPr sz="2550" spc="5" dirty="0">
                <a:solidFill>
                  <a:srgbClr val="2F2B20"/>
                </a:solidFill>
                <a:latin typeface="Arial"/>
                <a:cs typeface="Arial"/>
              </a:rPr>
              <a:t>flexible</a:t>
            </a:r>
            <a:r>
              <a:rPr lang="en-US" sz="2550" dirty="0">
                <a:latin typeface="Arial"/>
                <a:cs typeface="Arial"/>
              </a:rPr>
              <a:t> and not </a:t>
            </a:r>
            <a:r>
              <a:rPr lang="en-US" sz="2550" spc="10" dirty="0">
                <a:solidFill>
                  <a:srgbClr val="2F2B20"/>
                </a:solidFill>
                <a:latin typeface="Arial"/>
                <a:cs typeface="Arial"/>
              </a:rPr>
              <a:t>overbearing</a:t>
            </a:r>
            <a:endParaRPr sz="2550" spc="10" dirty="0">
              <a:solidFill>
                <a:srgbClr val="2F2B20"/>
              </a:solidFill>
              <a:latin typeface="Arial"/>
              <a:cs typeface="Arial"/>
            </a:endParaRPr>
          </a:p>
          <a:p>
            <a:pPr marL="255270" indent="-242570">
              <a:lnSpc>
                <a:spcPct val="100000"/>
              </a:lnSpc>
              <a:spcBef>
                <a:spcPts val="640"/>
              </a:spcBef>
              <a:buClr>
                <a:srgbClr val="A9A57C"/>
              </a:buClr>
              <a:buChar char="•"/>
              <a:tabLst>
                <a:tab pos="256540" algn="l"/>
              </a:tabLst>
            </a:pPr>
            <a:r>
              <a:rPr lang="en-US" sz="2550" spc="15" dirty="0">
                <a:solidFill>
                  <a:srgbClr val="2F2B20"/>
                </a:solidFill>
                <a:latin typeface="Arial"/>
                <a:cs typeface="Arial"/>
              </a:rPr>
              <a:t>Fast</a:t>
            </a:r>
            <a:r>
              <a:rPr sz="2550" spc="15" dirty="0">
                <a:solidFill>
                  <a:srgbClr val="2F2B20"/>
                </a:solidFill>
                <a:latin typeface="Arial"/>
                <a:cs typeface="Arial"/>
              </a:rPr>
              <a:t> </a:t>
            </a:r>
            <a:r>
              <a:rPr sz="2550" spc="10" dirty="0">
                <a:solidFill>
                  <a:srgbClr val="2F2B20"/>
                </a:solidFill>
                <a:latin typeface="Arial"/>
                <a:cs typeface="Arial"/>
              </a:rPr>
              <a:t>and</a:t>
            </a:r>
            <a:r>
              <a:rPr sz="2550" spc="-65" dirty="0">
                <a:solidFill>
                  <a:srgbClr val="2F2B20"/>
                </a:solidFill>
                <a:latin typeface="Arial"/>
                <a:cs typeface="Arial"/>
              </a:rPr>
              <a:t> </a:t>
            </a:r>
            <a:r>
              <a:rPr sz="2550" spc="25" dirty="0">
                <a:solidFill>
                  <a:srgbClr val="2F2B20"/>
                </a:solidFill>
                <a:latin typeface="Arial"/>
                <a:cs typeface="Arial"/>
              </a:rPr>
              <a:t>powerful</a:t>
            </a:r>
            <a:endParaRPr sz="2550" dirty="0">
              <a:latin typeface="Arial"/>
              <a:cs typeface="Arial"/>
            </a:endParaRPr>
          </a:p>
          <a:p>
            <a:pPr marL="255270" indent="-242570">
              <a:spcBef>
                <a:spcPts val="640"/>
              </a:spcBef>
              <a:buClr>
                <a:srgbClr val="A9A57C"/>
              </a:buClr>
              <a:buChar char="•"/>
              <a:tabLst>
                <a:tab pos="256540" algn="l"/>
              </a:tabLst>
            </a:pPr>
            <a:r>
              <a:rPr lang="en-US" sz="2550" dirty="0">
                <a:solidFill>
                  <a:srgbClr val="2F2B20"/>
                </a:solidFill>
                <a:latin typeface="Arial"/>
                <a:cs typeface="Arial"/>
              </a:rPr>
              <a:t>Many </a:t>
            </a:r>
            <a:r>
              <a:rPr sz="2550" spc="40" dirty="0">
                <a:solidFill>
                  <a:srgbClr val="2F2B20"/>
                </a:solidFill>
                <a:latin typeface="Arial"/>
                <a:cs typeface="Arial"/>
              </a:rPr>
              <a:t>potent </a:t>
            </a:r>
            <a:r>
              <a:rPr sz="2550" spc="30" dirty="0">
                <a:solidFill>
                  <a:srgbClr val="2F2B20"/>
                </a:solidFill>
                <a:latin typeface="Arial"/>
                <a:cs typeface="Arial"/>
              </a:rPr>
              <a:t>tools </a:t>
            </a:r>
            <a:r>
              <a:rPr sz="2550" spc="25" dirty="0">
                <a:solidFill>
                  <a:srgbClr val="2F2B20"/>
                </a:solidFill>
                <a:latin typeface="Arial"/>
                <a:cs typeface="Arial"/>
              </a:rPr>
              <a:t>for </a:t>
            </a:r>
            <a:r>
              <a:rPr sz="2550" spc="10" dirty="0">
                <a:solidFill>
                  <a:srgbClr val="2F2B20"/>
                </a:solidFill>
                <a:latin typeface="Arial"/>
                <a:cs typeface="Arial"/>
              </a:rPr>
              <a:t>software</a:t>
            </a:r>
            <a:r>
              <a:rPr sz="2550" spc="-150" dirty="0">
                <a:solidFill>
                  <a:srgbClr val="2F2B20"/>
                </a:solidFill>
                <a:latin typeface="Arial"/>
                <a:cs typeface="Arial"/>
              </a:rPr>
              <a:t> </a:t>
            </a:r>
            <a:r>
              <a:rPr sz="2550" spc="15" dirty="0">
                <a:solidFill>
                  <a:srgbClr val="2F2B20"/>
                </a:solidFill>
                <a:latin typeface="Arial"/>
                <a:cs typeface="Arial"/>
              </a:rPr>
              <a:t>development</a:t>
            </a:r>
            <a:endParaRPr sz="2550" dirty="0">
              <a:latin typeface="Arial"/>
              <a:cs typeface="Arial"/>
            </a:endParaRPr>
          </a:p>
          <a:p>
            <a:pPr marL="255270" marR="479425" indent="-242570">
              <a:lnSpc>
                <a:spcPct val="100000"/>
              </a:lnSpc>
              <a:spcBef>
                <a:spcPts val="640"/>
              </a:spcBef>
              <a:buClr>
                <a:srgbClr val="A9A57C"/>
              </a:buClr>
              <a:buChar char="•"/>
              <a:tabLst>
                <a:tab pos="256540" algn="l"/>
              </a:tabLst>
            </a:pPr>
            <a:r>
              <a:rPr sz="2550" spc="-95" dirty="0">
                <a:solidFill>
                  <a:srgbClr val="2F2B20"/>
                </a:solidFill>
                <a:latin typeface="Arial"/>
                <a:cs typeface="Arial"/>
              </a:rPr>
              <a:t>You </a:t>
            </a:r>
            <a:r>
              <a:rPr sz="2550" spc="10" dirty="0">
                <a:solidFill>
                  <a:srgbClr val="2F2B20"/>
                </a:solidFill>
                <a:latin typeface="Arial"/>
                <a:cs typeface="Arial"/>
              </a:rPr>
              <a:t>can </a:t>
            </a:r>
            <a:r>
              <a:rPr sz="2550" spc="25" dirty="0">
                <a:solidFill>
                  <a:srgbClr val="2F2B20"/>
                </a:solidFill>
                <a:latin typeface="Arial"/>
                <a:cs typeface="Arial"/>
              </a:rPr>
              <a:t>get started </a:t>
            </a:r>
            <a:r>
              <a:rPr sz="2550" spc="50" dirty="0">
                <a:solidFill>
                  <a:srgbClr val="2F2B20"/>
                </a:solidFill>
                <a:latin typeface="Arial"/>
                <a:cs typeface="Arial"/>
              </a:rPr>
              <a:t>with </a:t>
            </a:r>
            <a:r>
              <a:rPr sz="2550" spc="-40" dirty="0">
                <a:solidFill>
                  <a:srgbClr val="2F2B20"/>
                </a:solidFill>
                <a:latin typeface="Arial"/>
                <a:cs typeface="Arial"/>
              </a:rPr>
              <a:t>a </a:t>
            </a:r>
            <a:r>
              <a:rPr sz="2550" spc="25" dirty="0">
                <a:solidFill>
                  <a:srgbClr val="2F2B20"/>
                </a:solidFill>
                <a:latin typeface="Arial"/>
                <a:cs typeface="Arial"/>
              </a:rPr>
              <a:t>few basic </a:t>
            </a:r>
            <a:r>
              <a:rPr sz="2550" spc="30" dirty="0">
                <a:solidFill>
                  <a:srgbClr val="2F2B20"/>
                </a:solidFill>
                <a:latin typeface="Arial"/>
                <a:cs typeface="Arial"/>
              </a:rPr>
              <a:t>commands</a:t>
            </a:r>
            <a:r>
              <a:rPr sz="2550" spc="-175" dirty="0">
                <a:solidFill>
                  <a:srgbClr val="2F2B20"/>
                </a:solidFill>
                <a:latin typeface="Arial"/>
                <a:cs typeface="Arial"/>
              </a:rPr>
              <a:t> </a:t>
            </a:r>
            <a:r>
              <a:rPr sz="2550" spc="10" dirty="0">
                <a:solidFill>
                  <a:srgbClr val="2F2B20"/>
                </a:solidFill>
                <a:latin typeface="Arial"/>
                <a:cs typeface="Arial"/>
              </a:rPr>
              <a:t>and  </a:t>
            </a:r>
            <a:r>
              <a:rPr sz="2550" spc="35" dirty="0">
                <a:solidFill>
                  <a:srgbClr val="2F2B20"/>
                </a:solidFill>
                <a:latin typeface="Arial"/>
                <a:cs typeface="Arial"/>
              </a:rPr>
              <a:t>build </a:t>
            </a:r>
            <a:r>
              <a:rPr sz="2550" spc="25" dirty="0">
                <a:solidFill>
                  <a:srgbClr val="2F2B20"/>
                </a:solidFill>
                <a:latin typeface="Arial"/>
                <a:cs typeface="Arial"/>
              </a:rPr>
              <a:t>from</a:t>
            </a:r>
            <a:r>
              <a:rPr sz="2550" spc="-65" dirty="0">
                <a:solidFill>
                  <a:srgbClr val="2F2B20"/>
                </a:solidFill>
                <a:latin typeface="Arial"/>
                <a:cs typeface="Arial"/>
              </a:rPr>
              <a:t> </a:t>
            </a:r>
            <a:r>
              <a:rPr sz="2550" spc="-10" dirty="0">
                <a:solidFill>
                  <a:srgbClr val="2F2B20"/>
                </a:solidFill>
                <a:latin typeface="Arial"/>
                <a:cs typeface="Arial"/>
              </a:rPr>
              <a:t>there</a:t>
            </a:r>
            <a:endParaRPr sz="2550" dirty="0">
              <a:latin typeface="Arial"/>
              <a:cs typeface="Arial"/>
            </a:endParaRPr>
          </a:p>
        </p:txBody>
      </p:sp>
      <p:sp>
        <p:nvSpPr>
          <p:cNvPr id="11" name="object 2">
            <a:extLst>
              <a:ext uri="{FF2B5EF4-FFF2-40B4-BE49-F238E27FC236}">
                <a16:creationId xmlns:a16="http://schemas.microsoft.com/office/drawing/2014/main" id="{8B6C48E3-D233-4B8C-88F2-9A2D8B308705}"/>
              </a:ext>
            </a:extLst>
          </p:cNvPr>
          <p:cNvSpPr txBox="1">
            <a:spLocks noGrp="1"/>
          </p:cNvSpPr>
          <p:nvPr>
            <p:ph type="title"/>
          </p:nvPr>
        </p:nvSpPr>
        <p:spPr>
          <a:xfrm>
            <a:off x="838200" y="365125"/>
            <a:ext cx="10515600" cy="1325563"/>
          </a:xfrm>
        </p:spPr>
        <p:txBody>
          <a:bodyPr/>
          <a:lstStyle/>
          <a:p>
            <a:r>
              <a:rPr lang="en-US" dirty="0">
                <a:latin typeface="Helvetica Light"/>
              </a:rPr>
              <a:t>Why use Linux</a:t>
            </a:r>
          </a:p>
        </p:txBody>
      </p:sp>
      <p:sp>
        <p:nvSpPr>
          <p:cNvPr id="2" name="Footer Placeholder 1">
            <a:extLst>
              <a:ext uri="{FF2B5EF4-FFF2-40B4-BE49-F238E27FC236}">
                <a16:creationId xmlns:a16="http://schemas.microsoft.com/office/drawing/2014/main" id="{5D3C2CCB-F3B5-4257-B993-358E4710B858}"/>
              </a:ext>
            </a:extLst>
          </p:cNvPr>
          <p:cNvSpPr>
            <a:spLocks noGrp="1"/>
          </p:cNvSpPr>
          <p:nvPr>
            <p:ph type="ftr" sz="quarter" idx="11"/>
          </p:nvPr>
        </p:nvSpPr>
        <p:spPr/>
        <p:txBody>
          <a:bodyPr/>
          <a:lstStyle/>
          <a:p>
            <a:r>
              <a:rPr lang="en-US"/>
              <a:t>Intro to HPC</a:t>
            </a:r>
            <a:endParaRPr lang="en-US" dirty="0"/>
          </a:p>
        </p:txBody>
      </p:sp>
      <p:sp>
        <p:nvSpPr>
          <p:cNvPr id="3" name="Slide Number Placeholder 2">
            <a:extLst>
              <a:ext uri="{FF2B5EF4-FFF2-40B4-BE49-F238E27FC236}">
                <a16:creationId xmlns:a16="http://schemas.microsoft.com/office/drawing/2014/main" id="{890644E3-1639-40A8-A697-01E02712254E}"/>
              </a:ext>
            </a:extLst>
          </p:cNvPr>
          <p:cNvSpPr>
            <a:spLocks noGrp="1"/>
          </p:cNvSpPr>
          <p:nvPr>
            <p:ph type="sldNum" sz="quarter" idx="12"/>
          </p:nvPr>
        </p:nvSpPr>
        <p:spPr/>
        <p:txBody>
          <a:bodyPr/>
          <a:lstStyle/>
          <a:p>
            <a:fld id="{DD321DBF-325B-3546-BAAF-4F6E3B3181FF}" type="slidenum">
              <a:rPr lang="en-US" smtClean="0"/>
              <a:pPr/>
              <a:t>6</a:t>
            </a:fld>
            <a:endParaRPr lang="en-US" dirty="0"/>
          </a:p>
        </p:txBody>
      </p:sp>
    </p:spTree>
    <p:extLst>
      <p:ext uri="{BB962C8B-B14F-4D97-AF65-F5344CB8AC3E}">
        <p14:creationId xmlns:p14="http://schemas.microsoft.com/office/powerpoint/2010/main" val="3137448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0" y="1639944"/>
            <a:ext cx="10450176" cy="4200508"/>
          </a:xfrm>
          <a:prstGeom prst="rect">
            <a:avLst/>
          </a:prstGeom>
        </p:spPr>
        <p:txBody>
          <a:bodyPr vert="horz" wrap="square" lIns="0" tIns="14604" rIns="0" bIns="0" rtlCol="0" anchor="t">
            <a:spAutoFit/>
          </a:bodyPr>
          <a:lstStyle/>
          <a:p>
            <a:pPr marL="255270" indent="-242570">
              <a:lnSpc>
                <a:spcPct val="100000"/>
              </a:lnSpc>
              <a:spcBef>
                <a:spcPts val="114"/>
              </a:spcBef>
              <a:buClr>
                <a:srgbClr val="A9A57C"/>
              </a:buClr>
              <a:buChar char="•"/>
              <a:tabLst>
                <a:tab pos="256540" algn="l"/>
              </a:tabLst>
            </a:pPr>
            <a:r>
              <a:rPr sz="2550" spc="-165" dirty="0">
                <a:solidFill>
                  <a:srgbClr val="2F2B20"/>
                </a:solidFill>
                <a:latin typeface="Arial"/>
                <a:cs typeface="Arial"/>
              </a:rPr>
              <a:t>To </a:t>
            </a:r>
            <a:r>
              <a:rPr sz="2550" spc="-40" dirty="0">
                <a:solidFill>
                  <a:srgbClr val="2F2B20"/>
                </a:solidFill>
                <a:latin typeface="Arial"/>
                <a:cs typeface="Arial"/>
              </a:rPr>
              <a:t>a </a:t>
            </a:r>
            <a:r>
              <a:rPr sz="2550" spc="0" dirty="0">
                <a:solidFill>
                  <a:srgbClr val="2F2B20"/>
                </a:solidFill>
                <a:latin typeface="Arial"/>
                <a:cs typeface="Arial"/>
              </a:rPr>
              <a:t>remote </a:t>
            </a:r>
            <a:r>
              <a:rPr sz="2550" spc="5" dirty="0">
                <a:solidFill>
                  <a:srgbClr val="2F2B20"/>
                </a:solidFill>
                <a:latin typeface="Arial"/>
                <a:cs typeface="Arial"/>
              </a:rPr>
              <a:t>system, </a:t>
            </a:r>
            <a:r>
              <a:rPr sz="2550" spc="-15" dirty="0">
                <a:solidFill>
                  <a:srgbClr val="2F2B20"/>
                </a:solidFill>
                <a:latin typeface="Arial"/>
                <a:cs typeface="Arial"/>
              </a:rPr>
              <a:t>use Secure </a:t>
            </a:r>
            <a:r>
              <a:rPr sz="2550" spc="-20" dirty="0">
                <a:solidFill>
                  <a:srgbClr val="2F2B20"/>
                </a:solidFill>
                <a:latin typeface="Arial"/>
                <a:cs typeface="Arial"/>
              </a:rPr>
              <a:t>Shell</a:t>
            </a:r>
            <a:r>
              <a:rPr sz="2550" spc="110" dirty="0">
                <a:solidFill>
                  <a:srgbClr val="2F2B20"/>
                </a:solidFill>
                <a:latin typeface="Arial"/>
                <a:cs typeface="Arial"/>
              </a:rPr>
              <a:t> </a:t>
            </a:r>
            <a:r>
              <a:rPr sz="2550" spc="-95" dirty="0">
                <a:solidFill>
                  <a:srgbClr val="2F2B20"/>
                </a:solidFill>
                <a:latin typeface="Arial"/>
                <a:cs typeface="Arial"/>
              </a:rPr>
              <a:t>(SSH)</a:t>
            </a:r>
            <a:endParaRPr lang="en-US" sz="2550" dirty="0">
              <a:latin typeface="Arial"/>
              <a:cs typeface="Arial"/>
            </a:endParaRPr>
          </a:p>
          <a:p>
            <a:pPr marL="255270" indent="-242570">
              <a:spcBef>
                <a:spcPts val="640"/>
              </a:spcBef>
              <a:buClr>
                <a:srgbClr val="A9A57C"/>
              </a:buClr>
              <a:buChar char="•"/>
              <a:tabLst>
                <a:tab pos="256540" algn="l"/>
              </a:tabLst>
            </a:pPr>
            <a:r>
              <a:rPr sz="2550" spc="-10" dirty="0">
                <a:solidFill>
                  <a:srgbClr val="2F2B20"/>
                </a:solidFill>
                <a:latin typeface="Arial"/>
                <a:cs typeface="Arial"/>
              </a:rPr>
              <a:t>From </a:t>
            </a:r>
            <a:r>
              <a:rPr sz="2550" spc="25" dirty="0">
                <a:solidFill>
                  <a:srgbClr val="2F2B20"/>
                </a:solidFill>
                <a:latin typeface="Arial"/>
                <a:cs typeface="Arial"/>
              </a:rPr>
              <a:t>Windows</a:t>
            </a:r>
            <a:endParaRPr lang="en-US" sz="2550" dirty="0">
              <a:solidFill>
                <a:srgbClr val="000000"/>
              </a:solidFill>
              <a:latin typeface="Arial"/>
              <a:cs typeface="Arial"/>
            </a:endParaRPr>
          </a:p>
          <a:p>
            <a:pPr marL="712470" lvl="1" indent="-242570">
              <a:spcBef>
                <a:spcPts val="640"/>
              </a:spcBef>
              <a:buClr>
                <a:srgbClr val="A9A57C"/>
              </a:buClr>
              <a:buChar char="•"/>
              <a:tabLst>
                <a:tab pos="256540" algn="l"/>
              </a:tabLst>
            </a:pPr>
            <a:r>
              <a:rPr lang="en-US" sz="2550" spc="-135" dirty="0">
                <a:solidFill>
                  <a:srgbClr val="2F2B20"/>
                </a:solidFill>
                <a:latin typeface="Arial"/>
                <a:cs typeface="Arial"/>
              </a:rPr>
              <a:t>Non-GUI SSH application: Windows PowerShell </a:t>
            </a:r>
            <a:endParaRPr lang="en-US" sz="2550" dirty="0">
              <a:solidFill>
                <a:srgbClr val="000000"/>
              </a:solidFill>
              <a:latin typeface="Arial"/>
              <a:cs typeface="Arial"/>
            </a:endParaRPr>
          </a:p>
          <a:p>
            <a:pPr marL="712470" lvl="1" indent="-242570">
              <a:spcBef>
                <a:spcPts val="640"/>
              </a:spcBef>
              <a:buClr>
                <a:srgbClr val="A9A57C"/>
              </a:buClr>
              <a:buChar char="•"/>
              <a:tabLst>
                <a:tab pos="256540" algn="l"/>
              </a:tabLst>
            </a:pPr>
            <a:r>
              <a:rPr sz="2550" spc="-30" dirty="0">
                <a:solidFill>
                  <a:srgbClr val="2F2B20"/>
                </a:solidFill>
                <a:latin typeface="Arial"/>
                <a:cs typeface="Arial"/>
              </a:rPr>
              <a:t>GUI </a:t>
            </a:r>
            <a:r>
              <a:rPr sz="2550" spc="-35" dirty="0">
                <a:solidFill>
                  <a:srgbClr val="2F2B20"/>
                </a:solidFill>
                <a:latin typeface="Arial"/>
                <a:cs typeface="Arial"/>
              </a:rPr>
              <a:t>SSH </a:t>
            </a:r>
            <a:r>
              <a:rPr lang="en-US" sz="2550" spc="-35" dirty="0">
                <a:solidFill>
                  <a:srgbClr val="2F2B20"/>
                </a:solidFill>
                <a:latin typeface="Arial"/>
                <a:cs typeface="Arial"/>
              </a:rPr>
              <a:t>application:</a:t>
            </a:r>
            <a:r>
              <a:rPr lang="en-US" sz="2550" spc="15" dirty="0">
                <a:solidFill>
                  <a:srgbClr val="2F2B20"/>
                </a:solidFill>
                <a:latin typeface="Arial"/>
                <a:cs typeface="Arial"/>
              </a:rPr>
              <a:t> </a:t>
            </a:r>
            <a:r>
              <a:rPr sz="2550" spc="-60" dirty="0">
                <a:solidFill>
                  <a:srgbClr val="2F2B20"/>
                </a:solidFill>
                <a:latin typeface="Arial"/>
                <a:cs typeface="Arial"/>
              </a:rPr>
              <a:t>PuTTY</a:t>
            </a:r>
            <a:endParaRPr sz="2550" dirty="0">
              <a:latin typeface="Arial"/>
              <a:cs typeface="Arial"/>
            </a:endParaRPr>
          </a:p>
          <a:p>
            <a:pPr marL="712470" lvl="1" indent="-242570">
              <a:spcBef>
                <a:spcPts val="640"/>
              </a:spcBef>
              <a:buClr>
                <a:srgbClr val="A9A57C"/>
              </a:buClr>
              <a:buChar char="•"/>
              <a:tabLst>
                <a:tab pos="256540" algn="l"/>
              </a:tabLst>
            </a:pPr>
            <a:r>
              <a:rPr lang="en-US" sz="2550" spc="-60" dirty="0">
                <a:solidFill>
                  <a:srgbClr val="2F2B20"/>
                </a:solidFill>
                <a:latin typeface="Arial"/>
                <a:cs typeface="Arial"/>
              </a:rPr>
              <a:t>Putty is preferred method.</a:t>
            </a:r>
          </a:p>
          <a:p>
            <a:pPr marL="1169670" lvl="2" indent="-242570">
              <a:spcBef>
                <a:spcPts val="640"/>
              </a:spcBef>
              <a:buClr>
                <a:srgbClr val="A9A57C"/>
              </a:buClr>
              <a:buFontTx/>
              <a:buChar char="•"/>
              <a:tabLst>
                <a:tab pos="256540" algn="l"/>
              </a:tabLst>
            </a:pPr>
            <a:r>
              <a:rPr lang="en-US" sz="2550" spc="-60" dirty="0">
                <a:solidFill>
                  <a:srgbClr val="2F2B20"/>
                </a:solidFill>
                <a:latin typeface="Arial"/>
                <a:cs typeface="Arial"/>
              </a:rPr>
              <a:t>Hostname: </a:t>
            </a:r>
            <a:r>
              <a:rPr lang="en-US" sz="2550" spc="-6" dirty="0">
                <a:solidFill>
                  <a:srgbClr val="0563C1"/>
                </a:solidFill>
                <a:latin typeface="Consolas" panose="020B0609020204030204" pitchFamily="49" charset="0"/>
                <a:cs typeface="Courier New"/>
              </a:rPr>
              <a:t>login.rc.colorado.edu</a:t>
            </a:r>
            <a:endParaRPr lang="en-US" sz="2550" spc="-6" dirty="0">
              <a:solidFill>
                <a:srgbClr val="0070C0"/>
              </a:solidFill>
              <a:latin typeface="Consolas" panose="020B0609020204030204" pitchFamily="49" charset="0"/>
              <a:cs typeface="Courier New"/>
            </a:endParaRPr>
          </a:p>
          <a:p>
            <a:pPr marL="927100" lvl="2">
              <a:spcBef>
                <a:spcPts val="640"/>
              </a:spcBef>
              <a:buClr>
                <a:srgbClr val="A9A57C"/>
              </a:buClr>
              <a:tabLst>
                <a:tab pos="256540" algn="l"/>
              </a:tabLst>
            </a:pPr>
            <a:r>
              <a:rPr lang="en-US" sz="2800" spc="-6" dirty="0">
                <a:solidFill>
                  <a:srgbClr val="0070C0"/>
                </a:solidFill>
                <a:latin typeface="Consolas" panose="020B0609020204030204" pitchFamily="49" charset="0"/>
                <a:cs typeface="Courier New"/>
              </a:rPr>
              <a:t> </a:t>
            </a:r>
            <a:r>
              <a:rPr lang="en-US" sz="2550" spc="-6" dirty="0">
                <a:cs typeface="Courier New"/>
              </a:rPr>
              <a:t>or…</a:t>
            </a:r>
            <a:endParaRPr lang="en-US" sz="2550" spc="-60" dirty="0">
              <a:cs typeface="Arial"/>
            </a:endParaRPr>
          </a:p>
          <a:p>
            <a:pPr marL="1169670" lvl="2" indent="-242570">
              <a:spcBef>
                <a:spcPts val="640"/>
              </a:spcBef>
              <a:buClr>
                <a:srgbClr val="A9A57C"/>
              </a:buClr>
              <a:buFontTx/>
              <a:buChar char="•"/>
              <a:tabLst>
                <a:tab pos="256540" algn="l"/>
              </a:tabLst>
            </a:pPr>
            <a:r>
              <a:rPr lang="en-US" sz="2550" spc="-10" dirty="0">
                <a:solidFill>
                  <a:srgbClr val="2F2B20"/>
                </a:solidFill>
                <a:latin typeface="Arial"/>
                <a:cs typeface="Arial"/>
              </a:rPr>
              <a:t>Hostname: </a:t>
            </a:r>
            <a:r>
              <a:rPr lang="en-US" sz="2550" spc="-6" dirty="0">
                <a:solidFill>
                  <a:schemeClr val="accent5"/>
                </a:solidFill>
                <a:latin typeface="Consolas" panose="020B0609020204030204" pitchFamily="49" charset="0"/>
                <a:cs typeface="Courier New"/>
              </a:rPr>
              <a:t>t</a:t>
            </a:r>
            <a:r>
              <a:rPr lang="en-US" sz="2550" spc="-6" dirty="0">
                <a:solidFill>
                  <a:srgbClr val="0563C1"/>
                </a:solidFill>
                <a:latin typeface="Consolas" panose="020B0609020204030204" pitchFamily="49" charset="0"/>
                <a:cs typeface="Courier New"/>
              </a:rPr>
              <a:t>login1.rc.colorado.edu</a:t>
            </a:r>
            <a:r>
              <a:rPr lang="en-US" sz="2550" spc="-6" dirty="0">
                <a:solidFill>
                  <a:srgbClr val="0070C0"/>
                </a:solidFill>
                <a:latin typeface="Consolas" panose="020B0609020204030204" pitchFamily="49" charset="0"/>
                <a:cs typeface="Courier New"/>
              </a:rPr>
              <a:t> </a:t>
            </a:r>
            <a:endParaRPr lang="en-US" sz="2550" spc="-10" dirty="0">
              <a:solidFill>
                <a:srgbClr val="2F2B20"/>
              </a:solidFill>
              <a:latin typeface="Arial"/>
              <a:cs typeface="Arial"/>
            </a:endParaRPr>
          </a:p>
          <a:p>
            <a:pPr marL="255270" indent="-242570">
              <a:lnSpc>
                <a:spcPct val="100000"/>
              </a:lnSpc>
              <a:spcBef>
                <a:spcPts val="640"/>
              </a:spcBef>
              <a:buClr>
                <a:srgbClr val="A9A57C"/>
              </a:buClr>
              <a:buChar char="•"/>
              <a:tabLst>
                <a:tab pos="256540" algn="l"/>
              </a:tabLst>
            </a:pPr>
            <a:r>
              <a:rPr sz="2550" spc="-10" dirty="0">
                <a:solidFill>
                  <a:srgbClr val="2F2B20"/>
                </a:solidFill>
                <a:latin typeface="Arial"/>
                <a:cs typeface="Arial"/>
              </a:rPr>
              <a:t>From </a:t>
            </a:r>
            <a:r>
              <a:rPr sz="2550" spc="5" dirty="0">
                <a:solidFill>
                  <a:srgbClr val="2F2B20"/>
                </a:solidFill>
                <a:latin typeface="Arial"/>
                <a:cs typeface="Arial"/>
              </a:rPr>
              <a:t>Linux</a:t>
            </a:r>
            <a:r>
              <a:rPr lang="en-US" sz="2550" spc="5" dirty="0">
                <a:solidFill>
                  <a:srgbClr val="2F2B20"/>
                </a:solidFill>
                <a:latin typeface="Arial"/>
                <a:cs typeface="Arial"/>
              </a:rPr>
              <a:t>, Mac OS X terminal, </a:t>
            </a:r>
            <a:r>
              <a:rPr sz="2550" dirty="0" err="1">
                <a:solidFill>
                  <a:srgbClr val="2F2B20"/>
                </a:solidFill>
                <a:latin typeface="Arial"/>
                <a:cs typeface="Arial"/>
              </a:rPr>
              <a:t>ssh</a:t>
            </a:r>
            <a:r>
              <a:rPr sz="2550" dirty="0">
                <a:solidFill>
                  <a:srgbClr val="2F2B20"/>
                </a:solidFill>
                <a:latin typeface="Arial"/>
                <a:cs typeface="Arial"/>
              </a:rPr>
              <a:t> </a:t>
            </a:r>
            <a:r>
              <a:rPr sz="2550" spc="25" dirty="0">
                <a:solidFill>
                  <a:srgbClr val="2F2B20"/>
                </a:solidFill>
                <a:latin typeface="Arial"/>
                <a:cs typeface="Arial"/>
              </a:rPr>
              <a:t>on </a:t>
            </a:r>
            <a:r>
              <a:rPr sz="2550" spc="10" dirty="0">
                <a:solidFill>
                  <a:srgbClr val="2F2B20"/>
                </a:solidFill>
                <a:latin typeface="Arial"/>
                <a:cs typeface="Arial"/>
              </a:rPr>
              <a:t>the </a:t>
            </a:r>
            <a:r>
              <a:rPr sz="2550" spc="35" dirty="0">
                <a:solidFill>
                  <a:srgbClr val="2F2B20"/>
                </a:solidFill>
                <a:latin typeface="Arial"/>
                <a:cs typeface="Arial"/>
              </a:rPr>
              <a:t>command</a:t>
            </a:r>
            <a:r>
              <a:rPr sz="2550" dirty="0">
                <a:solidFill>
                  <a:srgbClr val="2F2B20"/>
                </a:solidFill>
                <a:latin typeface="Arial"/>
                <a:cs typeface="Arial"/>
              </a:rPr>
              <a:t> </a:t>
            </a:r>
            <a:r>
              <a:rPr sz="2550" spc="-10" dirty="0">
                <a:solidFill>
                  <a:srgbClr val="2F2B20"/>
                </a:solidFill>
                <a:latin typeface="Arial"/>
                <a:cs typeface="Arial"/>
              </a:rPr>
              <a:t>line</a:t>
            </a:r>
            <a:endParaRPr lang="en-US" sz="2550" spc="-10" dirty="0">
              <a:solidFill>
                <a:srgbClr val="2F2B20"/>
              </a:solidFill>
              <a:latin typeface="Arial"/>
              <a:cs typeface="Arial"/>
            </a:endParaRPr>
          </a:p>
        </p:txBody>
      </p:sp>
      <p:sp>
        <p:nvSpPr>
          <p:cNvPr id="10" name="object 2">
            <a:extLst>
              <a:ext uri="{FF2B5EF4-FFF2-40B4-BE49-F238E27FC236}">
                <a16:creationId xmlns:a16="http://schemas.microsoft.com/office/drawing/2014/main" id="{038BD202-2D5B-4F88-BB55-B5B12E551081}"/>
              </a:ext>
            </a:extLst>
          </p:cNvPr>
          <p:cNvSpPr txBox="1">
            <a:spLocks noGrp="1"/>
          </p:cNvSpPr>
          <p:nvPr>
            <p:ph type="title"/>
          </p:nvPr>
        </p:nvSpPr>
        <p:spPr>
          <a:xfrm>
            <a:off x="838200" y="365125"/>
            <a:ext cx="10515600" cy="1325563"/>
          </a:xfrm>
        </p:spPr>
        <p:txBody>
          <a:bodyPr/>
          <a:lstStyle/>
          <a:p>
            <a:r>
              <a:rPr lang="en-US" dirty="0">
                <a:latin typeface="Helvetica Light"/>
              </a:rPr>
              <a:t>Secure Shell (SSH)</a:t>
            </a:r>
          </a:p>
        </p:txBody>
      </p:sp>
      <p:sp>
        <p:nvSpPr>
          <p:cNvPr id="2" name="Date Placeholder 1">
            <a:extLst>
              <a:ext uri="{FF2B5EF4-FFF2-40B4-BE49-F238E27FC236}">
                <a16:creationId xmlns:a16="http://schemas.microsoft.com/office/drawing/2014/main" id="{9ECBE5AA-D9A3-44D7-8DD9-6C95AC2440F9}"/>
              </a:ext>
            </a:extLst>
          </p:cNvPr>
          <p:cNvSpPr>
            <a:spLocks noGrp="1"/>
          </p:cNvSpPr>
          <p:nvPr>
            <p:ph type="dt" sz="half" idx="10"/>
          </p:nvPr>
        </p:nvSpPr>
        <p:spPr/>
        <p:txBody>
          <a:bodyPr/>
          <a:lstStyle/>
          <a:p>
            <a:fld id="{268DA665-29FC-43FA-8A45-4206E7C34FDD}" type="datetime1">
              <a:rPr lang="en-US" smtClean="0"/>
              <a:t>5/18/2021</a:t>
            </a:fld>
            <a:endParaRPr lang="en-US" dirty="0"/>
          </a:p>
        </p:txBody>
      </p:sp>
      <p:sp>
        <p:nvSpPr>
          <p:cNvPr id="3" name="Footer Placeholder 2">
            <a:extLst>
              <a:ext uri="{FF2B5EF4-FFF2-40B4-BE49-F238E27FC236}">
                <a16:creationId xmlns:a16="http://schemas.microsoft.com/office/drawing/2014/main" id="{FD463171-E3A7-4E27-864D-587A562CBA16}"/>
              </a:ext>
            </a:extLst>
          </p:cNvPr>
          <p:cNvSpPr>
            <a:spLocks noGrp="1"/>
          </p:cNvSpPr>
          <p:nvPr>
            <p:ph type="ftr" sz="quarter" idx="11"/>
          </p:nvPr>
        </p:nvSpPr>
        <p:spPr/>
        <p:txBody>
          <a:bodyPr/>
          <a:lstStyle/>
          <a:p>
            <a:r>
              <a:rPr lang="en-US"/>
              <a:t>Intro to HPC</a:t>
            </a:r>
            <a:endParaRPr lang="en-US" dirty="0"/>
          </a:p>
        </p:txBody>
      </p:sp>
      <p:sp>
        <p:nvSpPr>
          <p:cNvPr id="8" name="Slide Number Placeholder 7">
            <a:extLst>
              <a:ext uri="{FF2B5EF4-FFF2-40B4-BE49-F238E27FC236}">
                <a16:creationId xmlns:a16="http://schemas.microsoft.com/office/drawing/2014/main" id="{433C9D36-F7B4-42CD-8C35-37E8BCC359F5}"/>
              </a:ext>
            </a:extLst>
          </p:cNvPr>
          <p:cNvSpPr>
            <a:spLocks noGrp="1"/>
          </p:cNvSpPr>
          <p:nvPr>
            <p:ph type="sldNum" sz="quarter" idx="12"/>
          </p:nvPr>
        </p:nvSpPr>
        <p:spPr/>
        <p:txBody>
          <a:bodyPr/>
          <a:lstStyle/>
          <a:p>
            <a:fld id="{DD321DBF-325B-3546-BAAF-4F6E3B3181FF}" type="slidenum">
              <a:rPr lang="en-US" smtClean="0"/>
              <a:pPr/>
              <a:t>7</a:t>
            </a:fld>
            <a:endParaRPr lang="en-US" dirty="0"/>
          </a:p>
        </p:txBody>
      </p:sp>
    </p:spTree>
    <p:extLst>
      <p:ext uri="{BB962C8B-B14F-4D97-AF65-F5344CB8AC3E}">
        <p14:creationId xmlns:p14="http://schemas.microsoft.com/office/powerpoint/2010/main" val="151278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latin typeface="Helvetica Light"/>
              </a:rPr>
              <a:t>RC Access: Logging in</a:t>
            </a:r>
          </a:p>
        </p:txBody>
      </p:sp>
      <p:sp>
        <p:nvSpPr>
          <p:cNvPr id="11" name="Content Placeholder 10">
            <a:extLst>
              <a:ext uri="{FF2B5EF4-FFF2-40B4-BE49-F238E27FC236}">
                <a16:creationId xmlns:a16="http://schemas.microsoft.com/office/drawing/2014/main" id="{9D39483D-FC7A-A448-863A-742C8BC800FB}"/>
              </a:ext>
            </a:extLst>
          </p:cNvPr>
          <p:cNvSpPr>
            <a:spLocks noGrp="1"/>
          </p:cNvSpPr>
          <p:nvPr>
            <p:ph idx="1"/>
          </p:nvPr>
        </p:nvSpPr>
        <p:spPr>
          <a:xfrm>
            <a:off x="838200" y="1956122"/>
            <a:ext cx="10515600" cy="3657600"/>
          </a:xfrm>
        </p:spPr>
        <p:txBody>
          <a:bodyPr>
            <a:normAutofit/>
          </a:bodyPr>
          <a:lstStyle/>
          <a:p>
            <a:pPr marL="241100" indent="-228411">
              <a:buClr>
                <a:srgbClr val="A9A57C"/>
              </a:buClr>
              <a:tabLst>
                <a:tab pos="241100" algn="l"/>
              </a:tabLst>
            </a:pPr>
            <a:r>
              <a:rPr lang="en-US" spc="-26" dirty="0">
                <a:solidFill>
                  <a:srgbClr val="2F2B20"/>
                </a:solidFill>
                <a:cs typeface="Arial"/>
              </a:rPr>
              <a:t>If you have an RMACC RC account already, login as follows from a terminal:</a:t>
            </a:r>
          </a:p>
          <a:p>
            <a:pPr marL="12689" indent="0">
              <a:buClr>
                <a:srgbClr val="A9A57C"/>
              </a:buClr>
              <a:buNone/>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241100" indent="-228411">
              <a:buClr>
                <a:srgbClr val="A9A57C"/>
              </a:buClr>
              <a:tabLst>
                <a:tab pos="241100" algn="l"/>
              </a:tabLst>
            </a:pPr>
            <a:endParaRPr lang="en-US" spc="-26" dirty="0">
              <a:solidFill>
                <a:srgbClr val="2F2B20"/>
              </a:solidFill>
              <a:cs typeface="Arial"/>
            </a:endParaRPr>
          </a:p>
          <a:p>
            <a:pPr marL="241100" indent="-228411">
              <a:buClr>
                <a:srgbClr val="A9A57C"/>
              </a:buClr>
              <a:tabLst>
                <a:tab pos="241100" algn="l"/>
              </a:tabLst>
            </a:pPr>
            <a:r>
              <a:rPr lang="en-US" spc="-26" dirty="0">
                <a:solidFill>
                  <a:srgbClr val="2F2B20"/>
                </a:solidFill>
                <a:cs typeface="Arial"/>
              </a:rPr>
              <a:t>If you do not have an RMACC RC account use one of our temporary accounts:</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FEE1ACA8-E904-B145-B1C2-EE69F2051E10}"/>
              </a:ext>
            </a:extLst>
          </p:cNvPr>
          <p:cNvSpPr>
            <a:spLocks noGrp="1"/>
          </p:cNvSpPr>
          <p:nvPr>
            <p:ph type="dt" sz="half" idx="10"/>
          </p:nvPr>
        </p:nvSpPr>
        <p:spPr/>
        <p:txBody>
          <a:bodyPr/>
          <a:lstStyle/>
          <a:p>
            <a:fld id="{F9155A95-55D1-4830-8936-02C23704E276}" type="datetime1">
              <a:rPr lang="en-US" smtClean="0"/>
              <a:t>5/18/2021</a:t>
            </a:fld>
            <a:endParaRPr lang="en-US"/>
          </a:p>
        </p:txBody>
      </p:sp>
      <p:sp>
        <p:nvSpPr>
          <p:cNvPr id="4" name="Footer Placeholder 3">
            <a:extLst>
              <a:ext uri="{FF2B5EF4-FFF2-40B4-BE49-F238E27FC236}">
                <a16:creationId xmlns:a16="http://schemas.microsoft.com/office/drawing/2014/main" id="{3DEC9484-5620-2948-9129-038DFA47A21A}"/>
              </a:ext>
            </a:extLst>
          </p:cNvPr>
          <p:cNvSpPr>
            <a:spLocks noGrp="1"/>
          </p:cNvSpPr>
          <p:nvPr>
            <p:ph type="ftr" sz="quarter" idx="11"/>
          </p:nvPr>
        </p:nvSpPr>
        <p:spPr/>
        <p:txBody>
          <a:bodyPr/>
          <a:lstStyle/>
          <a:p>
            <a:r>
              <a:rPr lang="en-US"/>
              <a:t>Intro to HPC</a:t>
            </a:r>
          </a:p>
        </p:txBody>
      </p:sp>
      <p:sp>
        <p:nvSpPr>
          <p:cNvPr id="5" name="Slide Number Placeholder 4">
            <a:extLst>
              <a:ext uri="{FF2B5EF4-FFF2-40B4-BE49-F238E27FC236}">
                <a16:creationId xmlns:a16="http://schemas.microsoft.com/office/drawing/2014/main" id="{17C3B23C-46E4-C14B-A90E-8F97BB768C4E}"/>
              </a:ext>
            </a:extLst>
          </p:cNvPr>
          <p:cNvSpPr>
            <a:spLocks noGrp="1"/>
          </p:cNvSpPr>
          <p:nvPr>
            <p:ph type="sldNum" sz="quarter" idx="12"/>
          </p:nvPr>
        </p:nvSpPr>
        <p:spPr/>
        <p:txBody>
          <a:bodyPr/>
          <a:lstStyle/>
          <a:p>
            <a:fld id="{DD321DBF-325B-3546-BAAF-4F6E3B3181FF}" type="slidenum">
              <a:rPr lang="en-US" smtClean="0"/>
              <a:t>8</a:t>
            </a:fld>
            <a:endParaRPr lang="en-US"/>
          </a:p>
        </p:txBody>
      </p:sp>
      <p:sp>
        <p:nvSpPr>
          <p:cNvPr id="6" name="TextBox 5">
            <a:extLst>
              <a:ext uri="{FF2B5EF4-FFF2-40B4-BE49-F238E27FC236}">
                <a16:creationId xmlns:a16="http://schemas.microsoft.com/office/drawing/2014/main" id="{6B123A23-E410-44BE-A77C-888397B87205}"/>
              </a:ext>
            </a:extLst>
          </p:cNvPr>
          <p:cNvSpPr txBox="1"/>
          <p:nvPr/>
        </p:nvSpPr>
        <p:spPr>
          <a:xfrm>
            <a:off x="1449197" y="2802611"/>
            <a:ext cx="9293605" cy="646331"/>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pc="-6" dirty="0">
                <a:solidFill>
                  <a:srgbClr val="0070C0"/>
                </a:solidFill>
                <a:latin typeface="Consolas" panose="020B0609020204030204" pitchFamily="49" charset="0"/>
                <a:cs typeface="Courier New"/>
              </a:rPr>
              <a:t>$ </a:t>
            </a:r>
            <a:r>
              <a:rPr lang="en-US" spc="-6" dirty="0" err="1">
                <a:solidFill>
                  <a:srgbClr val="0070C0"/>
                </a:solidFill>
                <a:latin typeface="Consolas" panose="020B0609020204030204" pitchFamily="49" charset="0"/>
                <a:cs typeface="Courier New"/>
              </a:rPr>
              <a:t>ssh</a:t>
            </a:r>
            <a:r>
              <a:rPr lang="en-US" spc="-6" dirty="0">
                <a:solidFill>
                  <a:srgbClr val="0070C0"/>
                </a:solidFill>
                <a:latin typeface="Consolas" panose="020B0609020204030204" pitchFamily="49" charset="0"/>
                <a:cs typeface="Courier New"/>
              </a:rPr>
              <a:t> </a:t>
            </a:r>
            <a:r>
              <a:rPr lang="en-US" spc="-6" dirty="0">
                <a:solidFill>
                  <a:srgbClr val="FF0000"/>
                </a:solidFill>
                <a:latin typeface="Consolas" panose="020B0609020204030204" pitchFamily="49" charset="0"/>
                <a:cs typeface="Courier New"/>
              </a:rPr>
              <a:t>&lt;username&gt;</a:t>
            </a:r>
            <a:r>
              <a:rPr lang="en-US" spc="-6" dirty="0">
                <a:solidFill>
                  <a:schemeClr val="accent5"/>
                </a:solidFill>
                <a:latin typeface="Consolas" panose="020B0609020204030204" pitchFamily="49" charset="0"/>
                <a:cs typeface="Courier New"/>
              </a:rPr>
              <a:t>@</a:t>
            </a:r>
            <a:r>
              <a:rPr lang="en-US" spc="-6" dirty="0">
                <a:solidFill>
                  <a:srgbClr val="0563C1"/>
                </a:solidFill>
                <a:latin typeface="Consolas" panose="020B0609020204030204" pitchFamily="49" charset="0"/>
                <a:cs typeface="Courier New"/>
              </a:rPr>
              <a:t>login.rc.colorado.edu</a:t>
            </a:r>
            <a:r>
              <a:rPr lang="en-US" spc="-6" dirty="0">
                <a:solidFill>
                  <a:srgbClr val="0070C0"/>
                </a:solidFill>
                <a:latin typeface="Consolas" panose="020B0609020204030204" pitchFamily="49" charset="0"/>
                <a:cs typeface="Courier New"/>
              </a:rPr>
              <a:t> </a:t>
            </a:r>
          </a:p>
          <a:p>
            <a:pPr marL="241100" indent="-228411">
              <a:buClr>
                <a:srgbClr val="A9A57C"/>
              </a:buClr>
              <a:tabLst>
                <a:tab pos="241100" algn="l"/>
              </a:tabLst>
            </a:pPr>
            <a:r>
              <a:rPr lang="en-US" i="1" spc="-6" dirty="0">
                <a:solidFill>
                  <a:schemeClr val="bg2">
                    <a:lumMod val="75000"/>
                  </a:schemeClr>
                </a:solidFill>
                <a:latin typeface="Consolas" panose="020B0609020204030204" pitchFamily="49" charset="0"/>
                <a:cs typeface="Courier New"/>
              </a:rPr>
              <a:t># Where username is your </a:t>
            </a:r>
            <a:r>
              <a:rPr lang="en-US" i="1" spc="-6" dirty="0" err="1">
                <a:solidFill>
                  <a:schemeClr val="bg2">
                    <a:lumMod val="75000"/>
                  </a:schemeClr>
                </a:solidFill>
                <a:latin typeface="Consolas" panose="020B0609020204030204" pitchFamily="49" charset="0"/>
                <a:cs typeface="Courier New"/>
              </a:rPr>
              <a:t>identikey</a:t>
            </a:r>
            <a:endParaRPr lang="en-US" i="1" spc="-6" dirty="0">
              <a:solidFill>
                <a:schemeClr val="bg2">
                  <a:lumMod val="75000"/>
                </a:schemeClr>
              </a:solidFill>
              <a:latin typeface="Consolas" panose="020B0609020204030204" pitchFamily="49" charset="0"/>
              <a:cs typeface="Courier New"/>
            </a:endParaRPr>
          </a:p>
        </p:txBody>
      </p:sp>
      <p:sp>
        <p:nvSpPr>
          <p:cNvPr id="8" name="TextBox 7">
            <a:extLst>
              <a:ext uri="{FF2B5EF4-FFF2-40B4-BE49-F238E27FC236}">
                <a16:creationId xmlns:a16="http://schemas.microsoft.com/office/drawing/2014/main" id="{4CC0DD39-CEC8-47B8-B8CD-1C8C2E3FFF58}"/>
              </a:ext>
            </a:extLst>
          </p:cNvPr>
          <p:cNvSpPr txBox="1"/>
          <p:nvPr/>
        </p:nvSpPr>
        <p:spPr>
          <a:xfrm>
            <a:off x="1449197" y="4770127"/>
            <a:ext cx="8802150" cy="646331"/>
          </a:xfrm>
          <a:prstGeom prst="rect">
            <a:avLst/>
          </a:prstGeom>
          <a:noFill/>
          <a:ln>
            <a:solidFill>
              <a:schemeClr val="accent5"/>
            </a:solidFill>
          </a:ln>
        </p:spPr>
        <p:txBody>
          <a:bodyPr wrap="square" rtlCol="0">
            <a:spAutoFit/>
          </a:bodyPr>
          <a:lstStyle/>
          <a:p>
            <a:pPr marL="241100" indent="-228411">
              <a:buClr>
                <a:srgbClr val="A9A57C"/>
              </a:buClr>
              <a:tabLst>
                <a:tab pos="241100" algn="l"/>
              </a:tabLst>
            </a:pPr>
            <a:r>
              <a:rPr lang="en-US" spc="-6" dirty="0">
                <a:solidFill>
                  <a:srgbClr val="0070C0"/>
                </a:solidFill>
                <a:latin typeface="Consolas" panose="020B0609020204030204" pitchFamily="49" charset="0"/>
                <a:cs typeface="Courier New"/>
              </a:rPr>
              <a:t>$ </a:t>
            </a:r>
            <a:r>
              <a:rPr lang="en-US" spc="-6" dirty="0" err="1">
                <a:solidFill>
                  <a:srgbClr val="0070C0"/>
                </a:solidFill>
                <a:latin typeface="Consolas" panose="020B0609020204030204" pitchFamily="49" charset="0"/>
                <a:cs typeface="Courier New"/>
              </a:rPr>
              <a:t>ssh</a:t>
            </a:r>
            <a:r>
              <a:rPr lang="en-US" spc="-6" dirty="0">
                <a:solidFill>
                  <a:srgbClr val="0070C0"/>
                </a:solidFill>
                <a:latin typeface="Consolas" panose="020B0609020204030204" pitchFamily="49" charset="0"/>
                <a:cs typeface="Courier New"/>
              </a:rPr>
              <a:t> </a:t>
            </a:r>
            <a:r>
              <a:rPr lang="en-US" spc="-6" dirty="0">
                <a:solidFill>
                  <a:schemeClr val="accent5"/>
                </a:solidFill>
                <a:latin typeface="Consolas" panose="020B0609020204030204" pitchFamily="49" charset="0"/>
                <a:cs typeface="Courier New"/>
              </a:rPr>
              <a:t>user</a:t>
            </a:r>
            <a:r>
              <a:rPr lang="en-US" spc="-6" dirty="0">
                <a:solidFill>
                  <a:srgbClr val="FF0000"/>
                </a:solidFill>
                <a:latin typeface="Consolas" panose="020B0609020204030204" pitchFamily="49" charset="0"/>
                <a:cs typeface="Courier New"/>
              </a:rPr>
              <a:t>&lt;XXXX&gt;</a:t>
            </a:r>
            <a:r>
              <a:rPr lang="en-US" spc="-6" dirty="0">
                <a:solidFill>
                  <a:schemeClr val="accent5"/>
                </a:solidFill>
                <a:latin typeface="Consolas" panose="020B0609020204030204" pitchFamily="49" charset="0"/>
                <a:cs typeface="Courier New"/>
              </a:rPr>
              <a:t>@</a:t>
            </a:r>
            <a:r>
              <a:rPr lang="en-US" spc="-6" dirty="0">
                <a:solidFill>
                  <a:srgbClr val="0070C0"/>
                </a:solidFill>
                <a:latin typeface="Consolas" panose="020B0609020204030204" pitchFamily="49" charset="0"/>
                <a:cs typeface="Courier New"/>
              </a:rPr>
              <a:t>tlogin1.rc.colorado.edu</a:t>
            </a:r>
          </a:p>
          <a:p>
            <a:pPr marL="241100" indent="-228411">
              <a:buClr>
                <a:srgbClr val="A9A57C"/>
              </a:buClr>
              <a:tabLst>
                <a:tab pos="241100" algn="l"/>
              </a:tabLst>
            </a:pPr>
            <a:r>
              <a:rPr lang="en-US" spc="-6" dirty="0">
                <a:solidFill>
                  <a:schemeClr val="bg2">
                    <a:lumMod val="75000"/>
                  </a:schemeClr>
                </a:solidFill>
                <a:latin typeface="Consolas" panose="020B0609020204030204" pitchFamily="49" charset="0"/>
                <a:cs typeface="Courier New"/>
              </a:rPr>
              <a:t># Where user&lt;XXXX&gt; is your temporary username</a:t>
            </a:r>
            <a:endParaRPr lang="en-US" spc="-26" dirty="0">
              <a:solidFill>
                <a:schemeClr val="bg2">
                  <a:lumMod val="75000"/>
                </a:schemeClr>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3840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26210" y="1622408"/>
            <a:ext cx="10531764" cy="3122009"/>
          </a:xfrm>
          <a:prstGeom prst="rect">
            <a:avLst/>
          </a:prstGeom>
        </p:spPr>
        <p:txBody>
          <a:bodyPr vert="horz" wrap="square" lIns="0" tIns="121920" rIns="0" bIns="0" rtlCol="0">
            <a:spAutoFit/>
          </a:bodyPr>
          <a:lstStyle/>
          <a:p>
            <a:pPr marL="255904" indent="-243204">
              <a:lnSpc>
                <a:spcPct val="100000"/>
              </a:lnSpc>
              <a:spcBef>
                <a:spcPts val="960"/>
              </a:spcBef>
              <a:buClr>
                <a:srgbClr val="A9A57C"/>
              </a:buClr>
              <a:buFont typeface="Arial"/>
              <a:buChar char="•"/>
              <a:tabLst>
                <a:tab pos="256540" algn="l"/>
              </a:tabLst>
            </a:pPr>
            <a:r>
              <a:rPr sz="2750" spc="5" dirty="0">
                <a:solidFill>
                  <a:srgbClr val="2F2B20"/>
                </a:solidFill>
                <a:latin typeface="Consolas" panose="020B0609020204030204" pitchFamily="49" charset="0"/>
                <a:cs typeface="Courier New"/>
              </a:rPr>
              <a:t>-X</a:t>
            </a:r>
            <a:r>
              <a:rPr lang="en-US" sz="2750" spc="5" dirty="0">
                <a:solidFill>
                  <a:srgbClr val="2F2B20"/>
                </a:solidFill>
                <a:latin typeface="Consolas" panose="020B0609020204030204" pitchFamily="49" charset="0"/>
                <a:cs typeface="Courier New"/>
              </a:rPr>
              <a:t> or -Y</a:t>
            </a:r>
            <a:endParaRPr sz="2750" dirty="0">
              <a:latin typeface="Consolas" panose="020B0609020204030204" pitchFamily="49" charset="0"/>
              <a:cs typeface="Courier New"/>
            </a:endParaRPr>
          </a:p>
          <a:p>
            <a:pPr marL="572135" lvl="1" indent="-243204">
              <a:lnSpc>
                <a:spcPct val="100000"/>
              </a:lnSpc>
              <a:spcBef>
                <a:spcPts val="750"/>
              </a:spcBef>
              <a:buClr>
                <a:srgbClr val="9CBEBD"/>
              </a:buClr>
              <a:buChar char="•"/>
              <a:tabLst>
                <a:tab pos="572135" algn="l"/>
                <a:tab pos="572770" algn="l"/>
              </a:tabLst>
            </a:pPr>
            <a:r>
              <a:rPr sz="2300" spc="25" dirty="0">
                <a:solidFill>
                  <a:srgbClr val="2F2B20"/>
                </a:solidFill>
                <a:latin typeface="Arial"/>
                <a:cs typeface="Arial"/>
              </a:rPr>
              <a:t>Allows </a:t>
            </a:r>
            <a:r>
              <a:rPr sz="2300" spc="50" dirty="0">
                <a:solidFill>
                  <a:srgbClr val="2F2B20"/>
                </a:solidFill>
                <a:latin typeface="Arial"/>
                <a:cs typeface="Arial"/>
              </a:rPr>
              <a:t>X-windows </a:t>
            </a:r>
            <a:r>
              <a:rPr sz="2300" spc="75" dirty="0">
                <a:solidFill>
                  <a:srgbClr val="2F2B20"/>
                </a:solidFill>
                <a:latin typeface="Arial"/>
                <a:cs typeface="Arial"/>
              </a:rPr>
              <a:t>to </a:t>
            </a:r>
            <a:r>
              <a:rPr sz="2300" spc="30" dirty="0">
                <a:solidFill>
                  <a:srgbClr val="2F2B20"/>
                </a:solidFill>
                <a:latin typeface="Arial"/>
                <a:cs typeface="Arial"/>
              </a:rPr>
              <a:t>be </a:t>
            </a:r>
            <a:r>
              <a:rPr sz="2300" spc="35" dirty="0">
                <a:solidFill>
                  <a:srgbClr val="2F2B20"/>
                </a:solidFill>
                <a:latin typeface="Arial"/>
                <a:cs typeface="Arial"/>
              </a:rPr>
              <a:t>forwarded </a:t>
            </a:r>
            <a:r>
              <a:rPr sz="2300" spc="55" dirty="0">
                <a:solidFill>
                  <a:srgbClr val="2F2B20"/>
                </a:solidFill>
                <a:latin typeface="Arial"/>
                <a:cs typeface="Arial"/>
              </a:rPr>
              <a:t>back </a:t>
            </a:r>
            <a:r>
              <a:rPr sz="2300" spc="75" dirty="0">
                <a:solidFill>
                  <a:srgbClr val="2F2B20"/>
                </a:solidFill>
                <a:latin typeface="Arial"/>
                <a:cs typeface="Arial"/>
              </a:rPr>
              <a:t>to </a:t>
            </a:r>
            <a:r>
              <a:rPr sz="2300" spc="25" dirty="0">
                <a:solidFill>
                  <a:srgbClr val="2F2B20"/>
                </a:solidFill>
                <a:latin typeface="Arial"/>
                <a:cs typeface="Arial"/>
              </a:rPr>
              <a:t>your local</a:t>
            </a:r>
            <a:r>
              <a:rPr sz="2300" spc="-175" dirty="0">
                <a:solidFill>
                  <a:srgbClr val="2F2B20"/>
                </a:solidFill>
                <a:latin typeface="Arial"/>
                <a:cs typeface="Arial"/>
              </a:rPr>
              <a:t> </a:t>
            </a:r>
            <a:r>
              <a:rPr sz="2300" spc="25" dirty="0">
                <a:solidFill>
                  <a:srgbClr val="2F2B20"/>
                </a:solidFill>
                <a:latin typeface="Arial"/>
                <a:cs typeface="Arial"/>
              </a:rPr>
              <a:t>display</a:t>
            </a:r>
            <a:endParaRPr sz="2300" dirty="0">
              <a:latin typeface="Arial"/>
              <a:cs typeface="Arial"/>
            </a:endParaRPr>
          </a:p>
          <a:p>
            <a:pPr lvl="1">
              <a:lnSpc>
                <a:spcPct val="100000"/>
              </a:lnSpc>
              <a:spcBef>
                <a:spcPts val="15"/>
              </a:spcBef>
              <a:buClr>
                <a:srgbClr val="9CBEBD"/>
              </a:buClr>
              <a:buFont typeface="Arial"/>
              <a:buChar char="•"/>
            </a:pPr>
            <a:endParaRPr sz="3400" dirty="0">
              <a:latin typeface="Times New Roman"/>
              <a:cs typeface="Times New Roman"/>
            </a:endParaRPr>
          </a:p>
          <a:p>
            <a:pPr marL="255904" indent="-243204">
              <a:lnSpc>
                <a:spcPct val="100000"/>
              </a:lnSpc>
              <a:buClr>
                <a:srgbClr val="A9A57C"/>
              </a:buClr>
              <a:buFont typeface="Arial"/>
              <a:buChar char="•"/>
              <a:tabLst>
                <a:tab pos="256540" algn="l"/>
              </a:tabLst>
            </a:pPr>
            <a:r>
              <a:rPr sz="2750" spc="5" dirty="0">
                <a:solidFill>
                  <a:srgbClr val="2F2B20"/>
                </a:solidFill>
                <a:latin typeface="Consolas" panose="020B0609020204030204" pitchFamily="49" charset="0"/>
                <a:cs typeface="Courier New"/>
              </a:rPr>
              <a:t>-o TCPKeepAlive=yes</a:t>
            </a:r>
            <a:endParaRPr sz="2750" dirty="0">
              <a:latin typeface="Consolas" panose="020B0609020204030204" pitchFamily="49" charset="0"/>
              <a:cs typeface="Courier New"/>
            </a:endParaRPr>
          </a:p>
          <a:p>
            <a:pPr marL="572135" marR="281940" lvl="1" indent="-243204">
              <a:lnSpc>
                <a:spcPct val="102099"/>
              </a:lnSpc>
              <a:spcBef>
                <a:spcPts val="690"/>
              </a:spcBef>
              <a:buClr>
                <a:srgbClr val="9CBEBD"/>
              </a:buClr>
              <a:buChar char="•"/>
              <a:tabLst>
                <a:tab pos="572135" algn="l"/>
                <a:tab pos="572770" algn="l"/>
              </a:tabLst>
            </a:pPr>
            <a:r>
              <a:rPr sz="2300" spc="10" dirty="0">
                <a:solidFill>
                  <a:srgbClr val="2F2B20"/>
                </a:solidFill>
                <a:latin typeface="Arial"/>
                <a:cs typeface="Arial"/>
              </a:rPr>
              <a:t>Sends </a:t>
            </a:r>
            <a:r>
              <a:rPr sz="2300" spc="25" dirty="0">
                <a:solidFill>
                  <a:srgbClr val="2F2B20"/>
                </a:solidFill>
                <a:latin typeface="Arial"/>
                <a:cs typeface="Arial"/>
              </a:rPr>
              <a:t>occasional </a:t>
            </a:r>
            <a:r>
              <a:rPr sz="2300" spc="40" dirty="0">
                <a:solidFill>
                  <a:srgbClr val="2F2B20"/>
                </a:solidFill>
                <a:latin typeface="Arial"/>
                <a:cs typeface="Arial"/>
              </a:rPr>
              <a:t>communication </a:t>
            </a:r>
            <a:r>
              <a:rPr sz="2300" spc="75" dirty="0">
                <a:solidFill>
                  <a:srgbClr val="2F2B20"/>
                </a:solidFill>
                <a:latin typeface="Arial"/>
                <a:cs typeface="Arial"/>
              </a:rPr>
              <a:t>to </a:t>
            </a:r>
            <a:r>
              <a:rPr sz="2300" spc="25" dirty="0">
                <a:solidFill>
                  <a:srgbClr val="2F2B20"/>
                </a:solidFill>
                <a:latin typeface="Arial"/>
                <a:cs typeface="Arial"/>
              </a:rPr>
              <a:t>the </a:t>
            </a:r>
            <a:r>
              <a:rPr sz="2300" spc="-10" dirty="0">
                <a:solidFill>
                  <a:srgbClr val="2F2B20"/>
                </a:solidFill>
                <a:latin typeface="Arial"/>
                <a:cs typeface="Arial"/>
              </a:rPr>
              <a:t>SSH </a:t>
            </a:r>
            <a:r>
              <a:rPr sz="2300" dirty="0">
                <a:solidFill>
                  <a:srgbClr val="2F2B20"/>
                </a:solidFill>
                <a:latin typeface="Arial"/>
                <a:cs typeface="Arial"/>
              </a:rPr>
              <a:t>server </a:t>
            </a:r>
            <a:r>
              <a:rPr sz="2300" spc="-5" dirty="0">
                <a:solidFill>
                  <a:srgbClr val="2F2B20"/>
                </a:solidFill>
                <a:latin typeface="Arial"/>
                <a:cs typeface="Arial"/>
              </a:rPr>
              <a:t>even  </a:t>
            </a:r>
            <a:r>
              <a:rPr sz="2300" spc="25" dirty="0">
                <a:solidFill>
                  <a:srgbClr val="2F2B20"/>
                </a:solidFill>
                <a:latin typeface="Arial"/>
                <a:cs typeface="Arial"/>
              </a:rPr>
              <a:t>when you’re </a:t>
            </a:r>
            <a:r>
              <a:rPr sz="2300" spc="50" dirty="0">
                <a:solidFill>
                  <a:srgbClr val="2F2B20"/>
                </a:solidFill>
                <a:latin typeface="Arial"/>
                <a:cs typeface="Arial"/>
              </a:rPr>
              <a:t>not </a:t>
            </a:r>
            <a:r>
              <a:rPr sz="2300" spc="35" dirty="0">
                <a:solidFill>
                  <a:srgbClr val="2F2B20"/>
                </a:solidFill>
                <a:latin typeface="Arial"/>
                <a:cs typeface="Arial"/>
              </a:rPr>
              <a:t>typing, </a:t>
            </a:r>
            <a:r>
              <a:rPr sz="2300" spc="30" dirty="0">
                <a:solidFill>
                  <a:srgbClr val="2F2B20"/>
                </a:solidFill>
                <a:latin typeface="Arial"/>
                <a:cs typeface="Arial"/>
              </a:rPr>
              <a:t>so </a:t>
            </a:r>
            <a:r>
              <a:rPr sz="2300" spc="5" dirty="0">
                <a:solidFill>
                  <a:srgbClr val="2F2B20"/>
                </a:solidFill>
                <a:latin typeface="Arial"/>
                <a:cs typeface="Arial"/>
              </a:rPr>
              <a:t>firewalls </a:t>
            </a:r>
            <a:r>
              <a:rPr sz="2300" spc="15" dirty="0">
                <a:solidFill>
                  <a:srgbClr val="2F2B20"/>
                </a:solidFill>
                <a:latin typeface="Arial"/>
                <a:cs typeface="Arial"/>
              </a:rPr>
              <a:t>along </a:t>
            </a:r>
            <a:r>
              <a:rPr sz="2300" spc="25" dirty="0">
                <a:solidFill>
                  <a:srgbClr val="2F2B20"/>
                </a:solidFill>
                <a:latin typeface="Arial"/>
                <a:cs typeface="Arial"/>
              </a:rPr>
              <a:t>the </a:t>
            </a:r>
            <a:r>
              <a:rPr sz="2300" spc="40" dirty="0">
                <a:solidFill>
                  <a:srgbClr val="2F2B20"/>
                </a:solidFill>
                <a:latin typeface="Arial"/>
                <a:cs typeface="Arial"/>
              </a:rPr>
              <a:t>network path  </a:t>
            </a:r>
            <a:r>
              <a:rPr sz="2300" spc="75" dirty="0">
                <a:solidFill>
                  <a:srgbClr val="2F2B20"/>
                </a:solidFill>
                <a:latin typeface="Arial"/>
                <a:cs typeface="Arial"/>
              </a:rPr>
              <a:t>won’t </a:t>
            </a:r>
            <a:r>
              <a:rPr sz="2300" spc="55" dirty="0">
                <a:solidFill>
                  <a:srgbClr val="2F2B20"/>
                </a:solidFill>
                <a:latin typeface="Arial"/>
                <a:cs typeface="Arial"/>
              </a:rPr>
              <a:t>drop </a:t>
            </a:r>
            <a:r>
              <a:rPr sz="2300" spc="25" dirty="0">
                <a:solidFill>
                  <a:srgbClr val="2F2B20"/>
                </a:solidFill>
                <a:latin typeface="Arial"/>
                <a:cs typeface="Arial"/>
              </a:rPr>
              <a:t>your </a:t>
            </a:r>
            <a:r>
              <a:rPr sz="2300" spc="85" dirty="0">
                <a:solidFill>
                  <a:srgbClr val="2F2B20"/>
                </a:solidFill>
                <a:latin typeface="Arial"/>
                <a:cs typeface="Arial"/>
              </a:rPr>
              <a:t>“idle”</a:t>
            </a:r>
            <a:r>
              <a:rPr sz="2300" spc="-105" dirty="0">
                <a:solidFill>
                  <a:srgbClr val="2F2B20"/>
                </a:solidFill>
                <a:latin typeface="Arial"/>
                <a:cs typeface="Arial"/>
              </a:rPr>
              <a:t> </a:t>
            </a:r>
            <a:r>
              <a:rPr sz="2300" spc="40" dirty="0">
                <a:solidFill>
                  <a:srgbClr val="2F2B20"/>
                </a:solidFill>
                <a:latin typeface="Arial"/>
                <a:cs typeface="Arial"/>
              </a:rPr>
              <a:t>connection</a:t>
            </a:r>
            <a:endParaRPr sz="2300" dirty="0">
              <a:latin typeface="Arial"/>
              <a:cs typeface="Arial"/>
            </a:endParaRPr>
          </a:p>
        </p:txBody>
      </p:sp>
      <p:sp>
        <p:nvSpPr>
          <p:cNvPr id="9" name="object 2">
            <a:extLst>
              <a:ext uri="{FF2B5EF4-FFF2-40B4-BE49-F238E27FC236}">
                <a16:creationId xmlns:a16="http://schemas.microsoft.com/office/drawing/2014/main" id="{682A26DF-C93A-4453-93A0-C59ED7C85617}"/>
              </a:ext>
            </a:extLst>
          </p:cNvPr>
          <p:cNvSpPr txBox="1">
            <a:spLocks noGrp="1"/>
          </p:cNvSpPr>
          <p:nvPr>
            <p:ph type="title"/>
          </p:nvPr>
        </p:nvSpPr>
        <p:spPr>
          <a:xfrm>
            <a:off x="838200" y="365125"/>
            <a:ext cx="10515600" cy="1325563"/>
          </a:xfrm>
        </p:spPr>
        <p:txBody>
          <a:bodyPr/>
          <a:lstStyle/>
          <a:p>
            <a:r>
              <a:rPr lang="en-US" dirty="0">
                <a:latin typeface="Helvetica Light"/>
              </a:rPr>
              <a:t>Useful SSH Options </a:t>
            </a:r>
          </a:p>
        </p:txBody>
      </p:sp>
      <p:sp>
        <p:nvSpPr>
          <p:cNvPr id="2" name="Date Placeholder 1">
            <a:extLst>
              <a:ext uri="{FF2B5EF4-FFF2-40B4-BE49-F238E27FC236}">
                <a16:creationId xmlns:a16="http://schemas.microsoft.com/office/drawing/2014/main" id="{FA83490F-E549-44D3-8C35-89D0CB18D5E7}"/>
              </a:ext>
            </a:extLst>
          </p:cNvPr>
          <p:cNvSpPr>
            <a:spLocks noGrp="1"/>
          </p:cNvSpPr>
          <p:nvPr>
            <p:ph type="dt" sz="half" idx="10"/>
          </p:nvPr>
        </p:nvSpPr>
        <p:spPr/>
        <p:txBody>
          <a:bodyPr/>
          <a:lstStyle/>
          <a:p>
            <a:fld id="{0CEA9013-1DB9-4902-B78B-DECCE82EBD6F}" type="datetime1">
              <a:rPr lang="en-US" smtClean="0"/>
              <a:t>5/18/2021</a:t>
            </a:fld>
            <a:endParaRPr lang="en-US" dirty="0"/>
          </a:p>
        </p:txBody>
      </p:sp>
      <p:sp>
        <p:nvSpPr>
          <p:cNvPr id="3" name="Footer Placeholder 2">
            <a:extLst>
              <a:ext uri="{FF2B5EF4-FFF2-40B4-BE49-F238E27FC236}">
                <a16:creationId xmlns:a16="http://schemas.microsoft.com/office/drawing/2014/main" id="{C7B95C8A-A3D2-4AC2-A220-E3710E90920C}"/>
              </a:ext>
            </a:extLst>
          </p:cNvPr>
          <p:cNvSpPr>
            <a:spLocks noGrp="1"/>
          </p:cNvSpPr>
          <p:nvPr>
            <p:ph type="ftr" sz="quarter" idx="11"/>
          </p:nvPr>
        </p:nvSpPr>
        <p:spPr/>
        <p:txBody>
          <a:bodyPr/>
          <a:lstStyle/>
          <a:p>
            <a:r>
              <a:rPr lang="en-US"/>
              <a:t>Intro to HPC</a:t>
            </a:r>
            <a:endParaRPr lang="en-US" dirty="0"/>
          </a:p>
        </p:txBody>
      </p:sp>
      <p:sp>
        <p:nvSpPr>
          <p:cNvPr id="4" name="Slide Number Placeholder 3">
            <a:extLst>
              <a:ext uri="{FF2B5EF4-FFF2-40B4-BE49-F238E27FC236}">
                <a16:creationId xmlns:a16="http://schemas.microsoft.com/office/drawing/2014/main" id="{0A748CDC-72D5-4FBF-B765-E83964BFBB01}"/>
              </a:ext>
            </a:extLst>
          </p:cNvPr>
          <p:cNvSpPr>
            <a:spLocks noGrp="1"/>
          </p:cNvSpPr>
          <p:nvPr>
            <p:ph type="sldNum" sz="quarter" idx="12"/>
          </p:nvPr>
        </p:nvSpPr>
        <p:spPr/>
        <p:txBody>
          <a:bodyPr/>
          <a:lstStyle/>
          <a:p>
            <a:fld id="{DD321DBF-325B-3546-BAAF-4F6E3B3181FF}" type="slidenum">
              <a:rPr lang="en-US" smtClean="0"/>
              <a:pPr/>
              <a:t>9</a:t>
            </a:fld>
            <a:endParaRPr lang="en-US" dirty="0"/>
          </a:p>
        </p:txBody>
      </p:sp>
    </p:spTree>
    <p:extLst>
      <p:ext uri="{BB962C8B-B14F-4D97-AF65-F5344CB8AC3E}">
        <p14:creationId xmlns:p14="http://schemas.microsoft.com/office/powerpoint/2010/main" val="11003433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PC_MOOC_how_to_parallelize" id="{D2326368-328F-9E45-8FB4-8AD806A8553D}" vid="{ECCED491-CD2D-4C49-A7F2-B2207E5FF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14672</TotalTime>
  <Words>2920</Words>
  <Application>Microsoft Office PowerPoint</Application>
  <PresentationFormat>Widescreen</PresentationFormat>
  <Paragraphs>607</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Courier</vt:lpstr>
      <vt:lpstr>Helvetica Light</vt:lpstr>
      <vt:lpstr>Arial</vt:lpstr>
      <vt:lpstr>Arial Black</vt:lpstr>
      <vt:lpstr>Calibri</vt:lpstr>
      <vt:lpstr>Consolas</vt:lpstr>
      <vt:lpstr>Courier New</vt:lpstr>
      <vt:lpstr>Helvetica</vt:lpstr>
      <vt:lpstr>Tahoma</vt:lpstr>
      <vt:lpstr>Times New Roman</vt:lpstr>
      <vt:lpstr>Trebuchet MS</vt:lpstr>
      <vt:lpstr>Office Theme</vt:lpstr>
      <vt:lpstr>Intro to HPC</vt:lpstr>
      <vt:lpstr>HPC Job Submission </vt:lpstr>
      <vt:lpstr>Outline</vt:lpstr>
      <vt:lpstr>Part 1: Linux</vt:lpstr>
      <vt:lpstr>Linux Overview</vt:lpstr>
      <vt:lpstr>Why use Linux</vt:lpstr>
      <vt:lpstr>Secure Shell (SSH)</vt:lpstr>
      <vt:lpstr>RC Access: Logging in</vt:lpstr>
      <vt:lpstr>Useful SSH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Users</vt:lpstr>
      <vt:lpstr>PowerPoint Presentation</vt:lpstr>
      <vt:lpstr>PowerPoint Presentation</vt:lpstr>
      <vt:lpstr>PowerPoint Presentation</vt:lpstr>
      <vt:lpstr>PowerPoint Presentation</vt:lpstr>
      <vt:lpstr>PowerPoint Presentation</vt:lpstr>
      <vt:lpstr>RMACC Summit Supercomputer</vt:lpstr>
      <vt:lpstr>Additional Types of RMACC Summit Compute Nodes</vt:lpstr>
      <vt:lpstr>Working on RC Resources</vt:lpstr>
      <vt:lpstr>Useful Slurm Commands: sbatch</vt:lpstr>
      <vt:lpstr>Anatomy of a job script (submit_hostname.sh)</vt:lpstr>
      <vt:lpstr>SBATCH Options</vt:lpstr>
      <vt:lpstr>Available Partitions (--partition)</vt:lpstr>
      <vt:lpstr>Sub-Partitions</vt:lpstr>
      <vt:lpstr>Software</vt:lpstr>
      <vt:lpstr>Practice Job Submission Examples</vt:lpstr>
      <vt:lpstr>Write your first job script!</vt:lpstr>
      <vt:lpstr>Details of submit_sleep.sh</vt:lpstr>
      <vt:lpstr>Running and monitoring jobs</vt:lpstr>
      <vt:lpstr>Running an external program</vt:lpstr>
      <vt:lpstr>Running an mpi job</vt:lpstr>
      <vt:lpstr>Interactive jobs</vt:lpstr>
      <vt:lpstr>Running an interactive job</vt:lpstr>
      <vt:lpstr>Tools for submitting many small jobs at once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Knuth</dc:creator>
  <cp:lastModifiedBy>Daniel Trahan</cp:lastModifiedBy>
  <cp:revision>113</cp:revision>
  <cp:lastPrinted>2019-07-26T13:10:52Z</cp:lastPrinted>
  <dcterms:created xsi:type="dcterms:W3CDTF">2018-10-11T20:34:51Z</dcterms:created>
  <dcterms:modified xsi:type="dcterms:W3CDTF">2021-05-18T18:56:00Z</dcterms:modified>
</cp:coreProperties>
</file>